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3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8" r:id="rId14"/>
    <p:sldId id="299" r:id="rId15"/>
    <p:sldId id="300" r:id="rId16"/>
    <p:sldId id="301" r:id="rId17"/>
    <p:sldId id="304" r:id="rId18"/>
    <p:sldId id="305" r:id="rId19"/>
    <p:sldId id="306" r:id="rId20"/>
    <p:sldId id="308" r:id="rId21"/>
    <p:sldId id="310" r:id="rId22"/>
    <p:sldId id="262" r:id="rId23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4004" autoAdjust="0"/>
    <p:restoredTop sz="94648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2F02589-AE59-433E-8C7E-66270B4A6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94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87875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5C77FA43-3790-4A29-93BF-BF48F1EFC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59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892DF-7D64-4BEA-9869-7989DD755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24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6762873D-4ECA-4E40-9E99-16C7CC31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4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3A543F1B-BBA5-4CDA-90A9-95CE3DB1C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5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04E04324-E502-43A6-835B-F257BFE0D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1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A382FB9C-51EF-45B2-8408-0D8625561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6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104357EF-C3B7-4272-AD0A-0D6F5F3F2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1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098DC9AB-3C9E-4440-859A-A4928A88F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891636CF-E23B-4AAB-8F58-1B6BF41EC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5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011BFD46-1413-495C-8859-91981574D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0587A4DE-DADE-4623-A07B-DAC7EFD86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3 - </a:t>
            </a:r>
            <a:fld id="{637A424B-B46B-4CFC-B9BC-3BA2BE4C5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8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Lecture 3 - </a:t>
            </a:r>
            <a:fld id="{BFB7F345-F840-49D5-9CDD-ECC7C2C13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smtClean="0"/>
              <a:t>Lecture 3</a:t>
            </a:r>
            <a:br>
              <a:rPr lang="en-US" smtClean="0"/>
            </a:br>
            <a:r>
              <a:rPr lang="en-US" smtClean="0"/>
              <a:t>Operations on Sets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CFF13A51-D44A-4BB9-AFDD-E6B102E31FBF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1219200" y="3962400"/>
            <a:ext cx="66294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4400">
                <a:latin typeface="Arial" charset="0"/>
              </a:rPr>
              <a:t>U</a:t>
            </a:r>
          </a:p>
        </p:txBody>
      </p:sp>
      <p:grpSp>
        <p:nvGrpSpPr>
          <p:cNvPr id="12294" name="Group 3"/>
          <p:cNvGrpSpPr>
            <a:grpSpLocks/>
          </p:cNvGrpSpPr>
          <p:nvPr/>
        </p:nvGrpSpPr>
        <p:grpSpPr bwMode="auto">
          <a:xfrm>
            <a:off x="4800600" y="4191000"/>
            <a:ext cx="1905000" cy="1776413"/>
            <a:chOff x="2976" y="2825"/>
            <a:chExt cx="1200" cy="1119"/>
          </a:xfrm>
        </p:grpSpPr>
        <p:sp>
          <p:nvSpPr>
            <p:cNvPr id="12300" name="Oval 4"/>
            <p:cNvSpPr>
              <a:spLocks noChangeArrowheads="1"/>
            </p:cNvSpPr>
            <p:nvPr/>
          </p:nvSpPr>
          <p:spPr bwMode="auto">
            <a:xfrm>
              <a:off x="2976" y="2825"/>
              <a:ext cx="1200" cy="1119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Text Box 5"/>
            <p:cNvSpPr txBox="1">
              <a:spLocks noChangeArrowheads="1"/>
            </p:cNvSpPr>
            <p:nvPr/>
          </p:nvSpPr>
          <p:spPr bwMode="auto">
            <a:xfrm>
              <a:off x="3495" y="3202"/>
              <a:ext cx="163" cy="36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1229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Disjoint Sets </a:t>
            </a:r>
          </a:p>
        </p:txBody>
      </p:sp>
      <p:sp>
        <p:nvSpPr>
          <p:cNvPr id="122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117725"/>
          </a:xfrm>
        </p:spPr>
        <p:txBody>
          <a:bodyPr/>
          <a:lstStyle/>
          <a:p>
            <a:pPr eaLnBrk="1" hangingPunct="1"/>
            <a:r>
              <a:rPr lang="en-US" smtClean="0"/>
              <a:t>If A and B are both subsets of the same universal set U and  A </a:t>
            </a:r>
            <a:r>
              <a:rPr lang="en-US" smtClean="0">
                <a:sym typeface="Symbol" pitchFamily="18" charset="2"/>
              </a:rPr>
              <a:t></a:t>
            </a:r>
            <a:r>
              <a:rPr lang="en-US" smtClean="0">
                <a:sym typeface="WP MathA" pitchFamily="2" charset="2"/>
              </a:rPr>
              <a:t> </a:t>
            </a:r>
            <a:r>
              <a:rPr lang="en-US" smtClean="0"/>
              <a:t>B  = </a:t>
            </a:r>
            <a:r>
              <a:rPr lang="en-US" smtClean="0">
                <a:sym typeface="Symbol" pitchFamily="18" charset="2"/>
              </a:rPr>
              <a:t> t</a:t>
            </a:r>
            <a:r>
              <a:rPr lang="en-US" smtClean="0"/>
              <a:t>hen A and B have no elements in common and are called </a:t>
            </a:r>
            <a:r>
              <a:rPr lang="en-US" i="1" smtClean="0">
                <a:solidFill>
                  <a:schemeClr val="tx2"/>
                </a:solidFill>
              </a:rPr>
              <a:t>disjoint sets</a:t>
            </a:r>
            <a:r>
              <a:rPr lang="en-US" smtClean="0"/>
              <a:t> </a:t>
            </a:r>
          </a:p>
          <a:p>
            <a:pPr eaLnBrk="1" hangingPunct="1"/>
            <a:endParaRPr lang="en-US" smtClean="0"/>
          </a:p>
        </p:txBody>
      </p:sp>
      <p:grpSp>
        <p:nvGrpSpPr>
          <p:cNvPr id="12297" name="Group 8"/>
          <p:cNvGrpSpPr>
            <a:grpSpLocks/>
          </p:cNvGrpSpPr>
          <p:nvPr/>
        </p:nvGrpSpPr>
        <p:grpSpPr bwMode="auto">
          <a:xfrm>
            <a:off x="2209800" y="4191000"/>
            <a:ext cx="1905000" cy="1776413"/>
            <a:chOff x="2976" y="2825"/>
            <a:chExt cx="1200" cy="1119"/>
          </a:xfrm>
        </p:grpSpPr>
        <p:sp>
          <p:nvSpPr>
            <p:cNvPr id="12298" name="Oval 9"/>
            <p:cNvSpPr>
              <a:spLocks noChangeArrowheads="1"/>
            </p:cNvSpPr>
            <p:nvPr/>
          </p:nvSpPr>
          <p:spPr bwMode="auto">
            <a:xfrm>
              <a:off x="2976" y="2825"/>
              <a:ext cx="1200" cy="1119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12299" name="Text Box 10"/>
            <p:cNvSpPr txBox="1">
              <a:spLocks noChangeArrowheads="1"/>
            </p:cNvSpPr>
            <p:nvPr/>
          </p:nvSpPr>
          <p:spPr bwMode="auto">
            <a:xfrm>
              <a:off x="3495" y="3202"/>
              <a:ext cx="163" cy="36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B42A9477-DF60-47CD-BDE7-B05852E117B8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914400" y="4267200"/>
            <a:ext cx="6629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4400">
                <a:latin typeface="Arial" charset="0"/>
              </a:rPr>
              <a:t>U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0010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Complement w.r.t. the Universal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9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676400"/>
                <a:ext cx="7772400" cy="2570163"/>
              </a:xfrm>
            </p:spPr>
            <p:txBody>
              <a:bodyPr/>
              <a:lstStyle/>
              <a:p>
                <a:pPr eaLnBrk="1" hangingPunct="1"/>
                <a:r>
                  <a:rPr lang="en-US" sz="2800" dirty="0" smtClean="0"/>
                  <a:t>If A is a subset of the universal set U then the </a:t>
                </a:r>
                <a:r>
                  <a:rPr lang="en-US" sz="2800" i="1" dirty="0" smtClean="0">
                    <a:solidFill>
                      <a:schemeClr val="tx2"/>
                    </a:solidFill>
                  </a:rPr>
                  <a:t>complement</a:t>
                </a:r>
                <a:r>
                  <a:rPr lang="en-US" sz="2800" dirty="0" smtClean="0"/>
                  <a:t> of A ( written  as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dirty="0" smtClean="0">
                            <a:latin typeface="Cambria Math"/>
                          </a:rPr>
                          <m:t>A</m:t>
                        </m:r>
                      </m:e>
                    </m:acc>
                  </m:oMath>
                </a14:m>
                <a:r>
                  <a:rPr lang="en-US" sz="2800" dirty="0" smtClean="0"/>
                  <a:t>  ) is the set of all elements of U that are not in A. </a:t>
                </a:r>
              </a:p>
              <a:p>
                <a:pPr eaLnBrk="1" hangingPunct="1"/>
                <a:r>
                  <a:rPr lang="en-US" sz="2800" dirty="0" smtClean="0"/>
                  <a:t>Example   A = {x | x </a:t>
                </a:r>
                <a:r>
                  <a:rPr lang="en-US" sz="2800" dirty="0" smtClean="0">
                    <a:latin typeface="Symbol" pitchFamily="18" charset="2"/>
                    <a:sym typeface="Symbol" pitchFamily="18" charset="2"/>
                  </a:rPr>
                  <a:t></a:t>
                </a:r>
                <a:r>
                  <a:rPr lang="en-US" sz="2800" i="1" dirty="0" smtClean="0">
                    <a:latin typeface="Symbol" pitchFamily="18" charset="2"/>
                    <a:sym typeface="Symbol" pitchFamily="18" charset="2"/>
                  </a:rPr>
                  <a:t>Z</a:t>
                </a:r>
                <a:r>
                  <a:rPr lang="en-US" sz="2800" i="1" dirty="0" smtClean="0"/>
                  <a:t>  </a:t>
                </a:r>
                <a:r>
                  <a:rPr lang="en-US" sz="2800" dirty="0" smtClean="0"/>
                  <a:t>and</a:t>
                </a:r>
                <a:r>
                  <a:rPr lang="en-US" sz="2800" i="1" dirty="0" smtClean="0"/>
                  <a:t> x ≤</a:t>
                </a:r>
                <a:r>
                  <a:rPr lang="en-US" sz="2800" dirty="0" smtClean="0"/>
                  <a:t> 4}   and  </a:t>
                </a:r>
                <a:r>
                  <a:rPr lang="en-US" dirty="0" smtClean="0"/>
                  <a:t>U</a:t>
                </a:r>
                <a:r>
                  <a:rPr lang="en-US" sz="2800" dirty="0" smtClean="0"/>
                  <a:t> = </a:t>
                </a:r>
                <a:r>
                  <a:rPr lang="en-US" sz="2800" i="1" dirty="0" smtClean="0">
                    <a:latin typeface="Symbol" pitchFamily="18" charset="2"/>
                    <a:sym typeface="Symbol" pitchFamily="18" charset="2"/>
                  </a:rPr>
                  <a:t>Z</a:t>
                </a:r>
                <a:r>
                  <a:rPr lang="en-US" sz="2800" i="1" dirty="0" smtClean="0"/>
                  <a:t> </a:t>
                </a:r>
                <a:endParaRPr lang="en-US" sz="2800" dirty="0" smtClean="0"/>
              </a:p>
              <a:p>
                <a:pPr lvl="1" eaLnBrk="1" hangingPunct="1"/>
                <a:r>
                  <a:rPr lang="en-US" sz="2400" dirty="0" smtClean="0">
                    <a:cs typeface="Tahoma" charset="0"/>
                  </a:rPr>
                  <a:t>Then</a:t>
                </a:r>
                <a:r>
                  <a:rPr lang="en-US" sz="2400" dirty="0" smtClean="0">
                    <a:latin typeface="Tahoma" charset="0"/>
                    <a:cs typeface="Tahoma" charset="0"/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cs typeface="Tahoma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Tahoma" charset="0"/>
                          </a:rPr>
                          <m:t>A</m:t>
                        </m:r>
                      </m:e>
                    </m:acc>
                  </m:oMath>
                </a14:m>
                <a:r>
                  <a:rPr lang="en-US" sz="2400" dirty="0" smtClean="0"/>
                  <a:t> </a:t>
                </a:r>
                <a:r>
                  <a:rPr lang="en-US" dirty="0" smtClean="0"/>
                  <a:t>= {x | x </a:t>
                </a:r>
                <a:r>
                  <a:rPr lang="en-US" dirty="0" smtClean="0">
                    <a:latin typeface="Symbol" pitchFamily="18" charset="2"/>
                    <a:sym typeface="Symbol" pitchFamily="18" charset="2"/>
                  </a:rPr>
                  <a:t></a:t>
                </a:r>
                <a:r>
                  <a:rPr lang="en-US" i="1" dirty="0" smtClean="0">
                    <a:latin typeface="Symbol" pitchFamily="18" charset="2"/>
                    <a:sym typeface="Symbol" pitchFamily="18" charset="2"/>
                  </a:rPr>
                  <a:t>Z</a:t>
                </a:r>
                <a:r>
                  <a:rPr lang="en-US" i="1" dirty="0" smtClean="0"/>
                  <a:t>  </a:t>
                </a:r>
                <a:r>
                  <a:rPr lang="en-US" dirty="0" smtClean="0"/>
                  <a:t>and  x&gt;4} </a:t>
                </a:r>
              </a:p>
            </p:txBody>
          </p:sp>
        </mc:Choice>
        <mc:Fallback xmlns="">
          <p:sp>
            <p:nvSpPr>
              <p:cNvPr id="13319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676400"/>
                <a:ext cx="7772400" cy="2570163"/>
              </a:xfrm>
              <a:blipFill rotWithShape="1">
                <a:blip r:embed="rId2"/>
                <a:stretch>
                  <a:fillRect l="-1412" t="-2370" b="-2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20" name="Oval 7"/>
          <p:cNvSpPr>
            <a:spLocks noChangeArrowheads="1"/>
          </p:cNvSpPr>
          <p:nvPr/>
        </p:nvSpPr>
        <p:spPr bwMode="auto">
          <a:xfrm>
            <a:off x="4298950" y="4573588"/>
            <a:ext cx="1447800" cy="1371600"/>
          </a:xfrm>
          <a:prstGeom prst="ellipse">
            <a:avLst/>
          </a:prstGeom>
          <a:solidFill>
            <a:schemeClr val="tx2">
              <a:alpha val="79999"/>
            </a:schemeClr>
          </a:solidFill>
          <a:ln w="38100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chemeClr val="bg1"/>
                </a:solidFill>
                <a:latin typeface="Arial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24" name="Text Box 11"/>
              <p:cNvSpPr txBox="1">
                <a:spLocks noChangeArrowheads="1"/>
              </p:cNvSpPr>
              <p:nvPr/>
            </p:nvSpPr>
            <p:spPr bwMode="auto">
              <a:xfrm>
                <a:off x="2362200" y="4966493"/>
                <a:ext cx="533400" cy="5857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/>
                            </a:rPr>
                            <m:t>A</m:t>
                          </m:r>
                        </m:e>
                      </m:acc>
                    </m:oMath>
                  </m:oMathPara>
                </a14:m>
                <a:endParaRPr lang="en-US" sz="3200" dirty="0">
                  <a:latin typeface="Arial" charset="0"/>
                </a:endParaRPr>
              </a:p>
            </p:txBody>
          </p:sp>
        </mc:Choice>
        <mc:Fallback xmlns="">
          <p:sp>
            <p:nvSpPr>
              <p:cNvPr id="13324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2200" y="4966493"/>
                <a:ext cx="533400" cy="58578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B86561D1-F4A8-44AE-9197-D53FF47ABEFA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Complement (or Difference)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/>
              <a:t>A – B = { x | x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</a:t>
            </a:r>
            <a:r>
              <a:rPr lang="en-US" smtClean="0"/>
              <a:t>A and x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</a:t>
            </a:r>
            <a:r>
              <a:rPr lang="en-US" smtClean="0"/>
              <a:t> B }= </a:t>
            </a:r>
          </a:p>
          <a:p>
            <a:pPr lvl="1" eaLnBrk="1" hangingPunct="1"/>
            <a:r>
              <a:rPr lang="en-US" smtClean="0"/>
              <a:t>the </a:t>
            </a:r>
            <a:r>
              <a:rPr lang="en-US" i="1" smtClean="0">
                <a:solidFill>
                  <a:schemeClr val="tx2"/>
                </a:solidFill>
              </a:rPr>
              <a:t>complement of B with respect to A</a:t>
            </a:r>
          </a:p>
          <a:p>
            <a:pPr lvl="1" eaLnBrk="1" hangingPunct="1"/>
            <a:r>
              <a:rPr lang="en-US" smtClean="0"/>
              <a:t>Everything in A that isn’t in B</a:t>
            </a:r>
          </a:p>
          <a:p>
            <a:pPr eaLnBrk="1" hangingPunct="1"/>
            <a:r>
              <a:rPr lang="en-US" smtClean="0"/>
              <a:t>Example </a:t>
            </a:r>
          </a:p>
          <a:p>
            <a:pPr eaLnBrk="1" hangingPunct="1">
              <a:buFontTx/>
              <a:buNone/>
            </a:pPr>
            <a:r>
              <a:rPr lang="en-US" smtClean="0"/>
              <a:t>	A = { 1, 2, 3, 4}  and  B = { 3, 4, 5, 6 }</a:t>
            </a:r>
          </a:p>
          <a:p>
            <a:pPr lvl="1" eaLnBrk="1" hangingPunct="1"/>
            <a:r>
              <a:rPr lang="en-US" smtClean="0"/>
              <a:t>A – B = { 1, 2 } </a:t>
            </a:r>
          </a:p>
          <a:p>
            <a:pPr lvl="1" eaLnBrk="1" hangingPunct="1"/>
            <a:r>
              <a:rPr lang="en-US" smtClean="0"/>
              <a:t>B – A = { 5, 6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CB0403C1-73AB-4654-A5DB-E1118691FC42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Symmetric Difference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80010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smtClean="0">
                <a:sym typeface="Symbol" pitchFamily="18" charset="2"/>
              </a:rPr>
              <a:t> B = (A - </a:t>
            </a:r>
            <a:r>
              <a:rPr lang="en-US" dirty="0" smtClean="0"/>
              <a:t>B) </a:t>
            </a:r>
            <a:r>
              <a:rPr lang="en-US" sz="2800" dirty="0" smtClean="0">
                <a:latin typeface="Arial" charset="0"/>
              </a:rPr>
              <a:t>U</a:t>
            </a:r>
            <a:r>
              <a:rPr lang="en-US" dirty="0" smtClean="0">
                <a:cs typeface="Tahoma" charset="0"/>
              </a:rPr>
              <a:t> (B - A)</a:t>
            </a:r>
            <a:r>
              <a:rPr lang="en-US" dirty="0" smtClean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dirty="0" smtClean="0"/>
              <a:t>Example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Let	  A = { 1, 2, 3, 4 }  and  B = { 3, 4, 5, 6 }</a:t>
            </a:r>
          </a:p>
          <a:p>
            <a:pPr lvl="1" eaLnBrk="1" hangingPunct="1"/>
            <a:r>
              <a:rPr lang="en-US" dirty="0" smtClean="0"/>
              <a:t>A - B = { 1, 2 } </a:t>
            </a:r>
          </a:p>
          <a:p>
            <a:pPr lvl="1" eaLnBrk="1" hangingPunct="1"/>
            <a:r>
              <a:rPr lang="en-US" dirty="0" smtClean="0"/>
              <a:t>B - A = { 5, 6 }</a:t>
            </a:r>
          </a:p>
          <a:p>
            <a:pPr lvl="1" eaLnBrk="1" hangingPunct="1"/>
            <a:r>
              <a:rPr lang="en-US" dirty="0" smtClean="0"/>
              <a:t>A </a:t>
            </a:r>
            <a:r>
              <a:rPr lang="en-US" dirty="0" smtClean="0">
                <a:sym typeface="Symbol" pitchFamily="18" charset="2"/>
              </a:rPr>
              <a:t> B = { 1, 2, 5, 6 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9D372C43-B7D9-4F44-9B3C-E54088D61D75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Oval 16"/>
          <p:cNvSpPr>
            <a:spLocks noChangeArrowheads="1"/>
          </p:cNvSpPr>
          <p:nvPr/>
        </p:nvSpPr>
        <p:spPr bwMode="auto">
          <a:xfrm>
            <a:off x="3429000" y="2057400"/>
            <a:ext cx="1905000" cy="2819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2"/>
          <p:cNvSpPr>
            <a:spLocks noChangeArrowheads="1"/>
          </p:cNvSpPr>
          <p:nvPr/>
        </p:nvSpPr>
        <p:spPr bwMode="auto">
          <a:xfrm>
            <a:off x="381000" y="1219200"/>
            <a:ext cx="8001000" cy="518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4400">
                <a:latin typeface="Arial" charset="0"/>
              </a:rPr>
              <a:t>U</a:t>
            </a:r>
          </a:p>
        </p:txBody>
      </p:sp>
      <p:sp>
        <p:nvSpPr>
          <p:cNvPr id="163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Symmetric Difference</a:t>
            </a:r>
          </a:p>
        </p:txBody>
      </p:sp>
      <p:grpSp>
        <p:nvGrpSpPr>
          <p:cNvPr id="16392" name="Group 4"/>
          <p:cNvGrpSpPr>
            <a:grpSpLocks/>
          </p:cNvGrpSpPr>
          <p:nvPr/>
        </p:nvGrpSpPr>
        <p:grpSpPr bwMode="auto">
          <a:xfrm>
            <a:off x="3429000" y="1981200"/>
            <a:ext cx="3352800" cy="3124200"/>
            <a:chOff x="2208" y="1392"/>
            <a:chExt cx="2112" cy="1968"/>
          </a:xfrm>
        </p:grpSpPr>
        <p:sp>
          <p:nvSpPr>
            <p:cNvPr id="16401" name="Text Box 5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  <p:sp>
          <p:nvSpPr>
            <p:cNvPr id="16402" name="Oval 6"/>
            <p:cNvSpPr>
              <a:spLocks noChangeArrowheads="1"/>
            </p:cNvSpPr>
            <p:nvPr/>
          </p:nvSpPr>
          <p:spPr bwMode="auto">
            <a:xfrm>
              <a:off x="2208" y="1392"/>
              <a:ext cx="2112" cy="1968"/>
            </a:xfrm>
            <a:prstGeom prst="ellipse">
              <a:avLst/>
            </a:prstGeom>
            <a:solidFill>
              <a:schemeClr val="tx1">
                <a:alpha val="74901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" name="Text Box 7"/>
            <p:cNvSpPr txBox="1">
              <a:spLocks noChangeArrowheads="1"/>
            </p:cNvSpPr>
            <p:nvPr/>
          </p:nvSpPr>
          <p:spPr bwMode="auto">
            <a:xfrm>
              <a:off x="3936" y="2160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16404" name="Text Box 8"/>
            <p:cNvSpPr txBox="1">
              <a:spLocks noChangeArrowheads="1"/>
            </p:cNvSpPr>
            <p:nvPr/>
          </p:nvSpPr>
          <p:spPr bwMode="auto">
            <a:xfrm>
              <a:off x="3408" y="1872"/>
              <a:ext cx="576" cy="82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6405" name="Text Box 9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</p:grpSp>
      <p:grpSp>
        <p:nvGrpSpPr>
          <p:cNvPr id="16393" name="Group 10"/>
          <p:cNvGrpSpPr>
            <a:grpSpLocks/>
          </p:cNvGrpSpPr>
          <p:nvPr/>
        </p:nvGrpSpPr>
        <p:grpSpPr bwMode="auto">
          <a:xfrm>
            <a:off x="1981200" y="1828800"/>
            <a:ext cx="3352800" cy="3124200"/>
            <a:chOff x="1296" y="1296"/>
            <a:chExt cx="2112" cy="1968"/>
          </a:xfrm>
        </p:grpSpPr>
        <p:sp>
          <p:nvSpPr>
            <p:cNvPr id="16397" name="Oval 11"/>
            <p:cNvSpPr>
              <a:spLocks noChangeArrowheads="1"/>
            </p:cNvSpPr>
            <p:nvPr/>
          </p:nvSpPr>
          <p:spPr bwMode="auto">
            <a:xfrm>
              <a:off x="1296" y="1296"/>
              <a:ext cx="2112" cy="1968"/>
            </a:xfrm>
            <a:prstGeom prst="ellipse">
              <a:avLst/>
            </a:prstGeom>
            <a:solidFill>
              <a:schemeClr val="tx1">
                <a:alpha val="74901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16398" name="Text Box 12"/>
            <p:cNvSpPr txBox="1">
              <a:spLocks noChangeArrowheads="1"/>
            </p:cNvSpPr>
            <p:nvPr/>
          </p:nvSpPr>
          <p:spPr bwMode="auto">
            <a:xfrm>
              <a:off x="1344" y="2064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6399" name="Text Box 13"/>
            <p:cNvSpPr txBox="1">
              <a:spLocks noChangeArrowheads="1"/>
            </p:cNvSpPr>
            <p:nvPr/>
          </p:nvSpPr>
          <p:spPr bwMode="auto">
            <a:xfrm>
              <a:off x="1872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1 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6400" name="Text Box 14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</p:grpSp>
      <p:sp>
        <p:nvSpPr>
          <p:cNvPr id="16394" name="Text Box 15"/>
          <p:cNvSpPr txBox="1">
            <a:spLocks noChangeArrowheads="1"/>
          </p:cNvSpPr>
          <p:nvPr/>
        </p:nvSpPr>
        <p:spPr bwMode="auto">
          <a:xfrm>
            <a:off x="3733800" y="40386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sz="3200">
                <a:solidFill>
                  <a:schemeClr val="bg1"/>
                </a:solidFill>
                <a:latin typeface="Arial" charset="0"/>
                <a:sym typeface="Symbol" pitchFamily="18" charset="2"/>
              </a:rPr>
              <a:t>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B</a:t>
            </a:r>
          </a:p>
        </p:txBody>
      </p:sp>
      <p:sp>
        <p:nvSpPr>
          <p:cNvPr id="16395" name="Rectangle 18"/>
          <p:cNvSpPr>
            <a:spLocks noChangeArrowheads="1"/>
          </p:cNvSpPr>
          <p:nvPr/>
        </p:nvSpPr>
        <p:spPr bwMode="auto">
          <a:xfrm>
            <a:off x="6172200" y="3200400"/>
            <a:ext cx="381000" cy="533400"/>
          </a:xfrm>
          <a:prstGeom prst="rect">
            <a:avLst/>
          </a:prstGeom>
          <a:solidFill>
            <a:srgbClr val="CDD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16396" name="Rectangle 19"/>
          <p:cNvSpPr>
            <a:spLocks noChangeArrowheads="1"/>
          </p:cNvSpPr>
          <p:nvPr/>
        </p:nvSpPr>
        <p:spPr bwMode="auto">
          <a:xfrm>
            <a:off x="2133600" y="3124200"/>
            <a:ext cx="381000" cy="533400"/>
          </a:xfrm>
          <a:prstGeom prst="rect">
            <a:avLst/>
          </a:prstGeom>
          <a:solidFill>
            <a:srgbClr val="CDD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329C3B43-AD74-4C05-AB82-98AA077F7818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De Morgan’s Laws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4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990600" y="1981200"/>
                <a:ext cx="7772400" cy="4648200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  <m:r>
                          <a:rPr lang="en-US" b="0" i="0" smtClean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∩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pPr lvl="1" eaLnBrk="1" hangingPunct="1">
                  <a:lnSpc>
                    <a:spcPct val="90000"/>
                  </a:lnSpc>
                </a:pPr>
                <a:r>
                  <a:rPr lang="en-US" dirty="0" smtClean="0"/>
                  <a:t>The complement of the union of two sets A and B is the intersection of the complement of A with the complement of B</a:t>
                </a:r>
              </a:p>
              <a:p>
                <a:pPr eaLnBrk="1" hangingPunct="1">
                  <a:lnSpc>
                    <a:spcPct val="9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∪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acc>
                  </m:oMath>
                </a14:m>
                <a:endParaRPr lang="en-US" b="0" dirty="0" smtClean="0">
                  <a:ea typeface="Cambria Math"/>
                </a:endParaRPr>
              </a:p>
              <a:p>
                <a:pPr lvl="1" eaLnBrk="1" hangingPunct="1">
                  <a:lnSpc>
                    <a:spcPct val="90000"/>
                  </a:lnSpc>
                </a:pPr>
                <a:r>
                  <a:rPr lang="en-US" dirty="0"/>
                  <a:t>The complement of the </a:t>
                </a:r>
                <a:r>
                  <a:rPr lang="en-US" dirty="0" smtClean="0"/>
                  <a:t>intersection </a:t>
                </a:r>
                <a:r>
                  <a:rPr lang="en-US" dirty="0"/>
                  <a:t>of two sets A and B is the </a:t>
                </a:r>
                <a:r>
                  <a:rPr lang="en-US" dirty="0" smtClean="0"/>
                  <a:t>union </a:t>
                </a:r>
                <a:r>
                  <a:rPr lang="en-US" dirty="0"/>
                  <a:t>of the complement of A with the complement of </a:t>
                </a:r>
                <a:r>
                  <a:rPr lang="en-US" dirty="0" smtClean="0"/>
                  <a:t>B</a:t>
                </a:r>
              </a:p>
              <a:p>
                <a:pPr eaLnBrk="1" hangingPunct="1">
                  <a:lnSpc>
                    <a:spcPct val="90000"/>
                  </a:lnSpc>
                </a:pPr>
                <a:endParaRPr lang="en-US" dirty="0"/>
              </a:p>
              <a:p>
                <a:pPr eaLnBrk="1" hangingPunct="1">
                  <a:lnSpc>
                    <a:spcPct val="90000"/>
                  </a:lnSpc>
                </a:pPr>
                <a:endParaRPr lang="en-US" dirty="0" smtClean="0"/>
              </a:p>
            </p:txBody>
          </p:sp>
        </mc:Choice>
        <mc:Fallback xmlns="">
          <p:sp>
            <p:nvSpPr>
              <p:cNvPr id="1741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90600" y="1981200"/>
                <a:ext cx="7772400" cy="4648200"/>
              </a:xfrm>
              <a:blipFill rotWithShape="1">
                <a:blip r:embed="rId2"/>
                <a:stretch>
                  <a:fillRect r="-1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C78B86B5-A11D-4F22-B5C6-6C25ED68515A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058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Algebraic Properties of Set Operations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You should read the properties of set operations on pages 8 – 9 of the text</a:t>
            </a:r>
          </a:p>
          <a:p>
            <a:pPr lvl="1" eaLnBrk="1" hangingPunct="1"/>
            <a:r>
              <a:rPr lang="en-US" dirty="0" smtClean="0"/>
              <a:t>You can easily verify these properties with a Venn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D939B28B-8FA0-48D6-A89D-6C76BDC13BEA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Inclusion-Exclusion Principle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1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57238" y="1979613"/>
                <a:ext cx="7340600" cy="1889125"/>
              </a:xfrm>
            </p:spPr>
            <p:txBody>
              <a:bodyPr/>
              <a:lstStyle/>
              <a:p>
                <a:pPr eaLnBrk="1" hangingPunct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  <m:r>
                          <a:rPr lang="en-US" b="0" i="0" smtClean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+ 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B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 − 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</m:t>
                        </m:r>
                        <m:r>
                          <a:rPr lang="en-US" b="0" i="0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B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</a:p>
              <a:p>
                <a:pPr eaLnBrk="1" hangingPunct="1"/>
                <a:r>
                  <a:rPr lang="en-US" dirty="0" smtClean="0"/>
                  <a:t>Issue: Avoid double counting </a:t>
                </a:r>
              </a:p>
              <a:p>
                <a:pPr lvl="1" eaLnBrk="1" hangingPunct="1"/>
                <a:endParaRPr lang="en-US" dirty="0" smtClean="0"/>
              </a:p>
            </p:txBody>
          </p:sp>
        </mc:Choice>
        <mc:Fallback xmlns="">
          <p:sp>
            <p:nvSpPr>
              <p:cNvPr id="2151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7238" y="1979613"/>
                <a:ext cx="7340600" cy="1889125"/>
              </a:xfrm>
              <a:blipFill rotWithShape="1">
                <a:blip r:embed="rId2"/>
                <a:stretch>
                  <a:fillRect l="-18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511" name="Group 4"/>
          <p:cNvGrpSpPr>
            <a:grpSpLocks/>
          </p:cNvGrpSpPr>
          <p:nvPr/>
        </p:nvGrpSpPr>
        <p:grpSpPr bwMode="auto">
          <a:xfrm>
            <a:off x="457200" y="3200400"/>
            <a:ext cx="7848600" cy="3124200"/>
            <a:chOff x="480" y="1248"/>
            <a:chExt cx="4944" cy="1968"/>
          </a:xfrm>
        </p:grpSpPr>
        <p:sp>
          <p:nvSpPr>
            <p:cNvPr id="21512" name="Rectangle 5"/>
            <p:cNvSpPr>
              <a:spLocks noChangeArrowheads="1"/>
            </p:cNvSpPr>
            <p:nvPr/>
          </p:nvSpPr>
          <p:spPr bwMode="auto">
            <a:xfrm>
              <a:off x="480" y="1248"/>
              <a:ext cx="4944" cy="19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0" hangingPunct="0"/>
              <a:r>
                <a:rPr lang="en-US" sz="4400">
                  <a:latin typeface="Arial" charset="0"/>
                </a:rPr>
                <a:t>U</a:t>
              </a:r>
            </a:p>
          </p:txBody>
        </p:sp>
        <p:grpSp>
          <p:nvGrpSpPr>
            <p:cNvPr id="21513" name="Group 6"/>
            <p:cNvGrpSpPr>
              <a:grpSpLocks/>
            </p:cNvGrpSpPr>
            <p:nvPr/>
          </p:nvGrpSpPr>
          <p:grpSpPr bwMode="auto">
            <a:xfrm>
              <a:off x="1344" y="1488"/>
              <a:ext cx="3202" cy="1638"/>
              <a:chOff x="1152" y="960"/>
              <a:chExt cx="3264" cy="2718"/>
            </a:xfrm>
          </p:grpSpPr>
          <p:grpSp>
            <p:nvGrpSpPr>
              <p:cNvPr id="21524" name="Group 7"/>
              <p:cNvGrpSpPr>
                <a:grpSpLocks/>
              </p:cNvGrpSpPr>
              <p:nvPr/>
            </p:nvGrpSpPr>
            <p:grpSpPr bwMode="auto">
              <a:xfrm>
                <a:off x="1152" y="960"/>
                <a:ext cx="3264" cy="2293"/>
                <a:chOff x="2328" y="2928"/>
                <a:chExt cx="3264" cy="2293"/>
              </a:xfrm>
            </p:grpSpPr>
            <p:sp>
              <p:nvSpPr>
                <p:cNvPr id="21526" name="Oval 8"/>
                <p:cNvSpPr>
                  <a:spLocks noChangeArrowheads="1"/>
                </p:cNvSpPr>
                <p:nvPr/>
              </p:nvSpPr>
              <p:spPr bwMode="auto">
                <a:xfrm>
                  <a:off x="3312" y="3024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7" name="Oval 9"/>
                <p:cNvSpPr>
                  <a:spLocks noChangeArrowheads="1"/>
                </p:cNvSpPr>
                <p:nvPr/>
              </p:nvSpPr>
              <p:spPr bwMode="auto">
                <a:xfrm>
                  <a:off x="2328" y="2928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US" sz="1800">
                    <a:latin typeface="Arial" charset="0"/>
                  </a:endParaRPr>
                </a:p>
              </p:txBody>
            </p:sp>
          </p:grpSp>
          <p:sp>
            <p:nvSpPr>
              <p:cNvPr id="21525" name="Text Box 10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864" cy="606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A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  <a:sym typeface="Symbol" pitchFamily="18" charset="2"/>
                  </a:rPr>
                  <a:t>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B</a:t>
                </a:r>
              </a:p>
            </p:txBody>
          </p:sp>
        </p:grpSp>
        <p:grpSp>
          <p:nvGrpSpPr>
            <p:cNvPr id="21514" name="Group 11"/>
            <p:cNvGrpSpPr>
              <a:grpSpLocks/>
            </p:cNvGrpSpPr>
            <p:nvPr/>
          </p:nvGrpSpPr>
          <p:grpSpPr bwMode="auto">
            <a:xfrm>
              <a:off x="2352" y="1584"/>
              <a:ext cx="2072" cy="1187"/>
              <a:chOff x="3360" y="1104"/>
              <a:chExt cx="2112" cy="1968"/>
            </a:xfrm>
          </p:grpSpPr>
          <p:sp>
            <p:nvSpPr>
              <p:cNvPr id="21520" name="Oval 12"/>
              <p:cNvSpPr>
                <a:spLocks noChangeArrowheads="1"/>
              </p:cNvSpPr>
              <p:nvPr/>
            </p:nvSpPr>
            <p:spPr bwMode="auto">
              <a:xfrm>
                <a:off x="3360" y="1104"/>
                <a:ext cx="2112" cy="1968"/>
              </a:xfrm>
              <a:prstGeom prst="ellipse">
                <a:avLst/>
              </a:prstGeom>
              <a:noFill/>
              <a:ln w="38100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1" name="Text Box 13"/>
              <p:cNvSpPr txBox="1">
                <a:spLocks noChangeArrowheads="1"/>
              </p:cNvSpPr>
              <p:nvPr/>
            </p:nvSpPr>
            <p:spPr bwMode="auto">
              <a:xfrm>
                <a:off x="4992" y="1824"/>
                <a:ext cx="287" cy="6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21522" name="Text Box 14"/>
              <p:cNvSpPr txBox="1">
                <a:spLocks noChangeArrowheads="1"/>
              </p:cNvSpPr>
              <p:nvPr/>
            </p:nvSpPr>
            <p:spPr bwMode="auto">
              <a:xfrm>
                <a:off x="4560" y="1585"/>
                <a:ext cx="576" cy="1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5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21523" name="Text Box 15"/>
              <p:cNvSpPr txBox="1">
                <a:spLocks noChangeArrowheads="1"/>
              </p:cNvSpPr>
              <p:nvPr/>
            </p:nvSpPr>
            <p:spPr bwMode="auto">
              <a:xfrm>
                <a:off x="3600" y="1585"/>
                <a:ext cx="576" cy="1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latin typeface="Arial" charset="0"/>
                  </a:rPr>
                  <a:t>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4</a:t>
                </a:r>
              </a:p>
            </p:txBody>
          </p:sp>
        </p:grpSp>
        <p:grpSp>
          <p:nvGrpSpPr>
            <p:cNvPr id="21515" name="Group 16"/>
            <p:cNvGrpSpPr>
              <a:grpSpLocks/>
            </p:cNvGrpSpPr>
            <p:nvPr/>
          </p:nvGrpSpPr>
          <p:grpSpPr bwMode="auto">
            <a:xfrm>
              <a:off x="1440" y="1536"/>
              <a:ext cx="2072" cy="1187"/>
              <a:chOff x="192" y="1056"/>
              <a:chExt cx="2112" cy="1968"/>
            </a:xfrm>
          </p:grpSpPr>
          <p:sp>
            <p:nvSpPr>
              <p:cNvPr id="21516" name="Oval 17"/>
              <p:cNvSpPr>
                <a:spLocks noChangeArrowheads="1"/>
              </p:cNvSpPr>
              <p:nvPr/>
            </p:nvSpPr>
            <p:spPr bwMode="auto">
              <a:xfrm>
                <a:off x="192" y="1056"/>
                <a:ext cx="2112" cy="1968"/>
              </a:xfrm>
              <a:prstGeom prst="ellipse">
                <a:avLst/>
              </a:prstGeom>
              <a:noFill/>
              <a:ln w="38100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</a:endParaRPr>
              </a:p>
            </p:txBody>
          </p:sp>
          <p:sp>
            <p:nvSpPr>
              <p:cNvPr id="21517" name="Text Box 18"/>
              <p:cNvSpPr txBox="1">
                <a:spLocks noChangeArrowheads="1"/>
              </p:cNvSpPr>
              <p:nvPr/>
            </p:nvSpPr>
            <p:spPr bwMode="auto">
              <a:xfrm>
                <a:off x="288" y="1824"/>
                <a:ext cx="292" cy="6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21518" name="Text Box 19"/>
              <p:cNvSpPr txBox="1">
                <a:spLocks noChangeArrowheads="1"/>
              </p:cNvSpPr>
              <p:nvPr/>
            </p:nvSpPr>
            <p:spPr bwMode="auto">
              <a:xfrm>
                <a:off x="768" y="1631"/>
                <a:ext cx="576" cy="1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1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21519" name="Text Box 20"/>
              <p:cNvSpPr txBox="1">
                <a:spLocks noChangeArrowheads="1"/>
              </p:cNvSpPr>
              <p:nvPr/>
            </p:nvSpPr>
            <p:spPr bwMode="auto">
              <a:xfrm>
                <a:off x="1344" y="1631"/>
                <a:ext cx="576" cy="1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latin typeface="Arial" charset="0"/>
                  </a:rPr>
                  <a:t> </a:t>
                </a:r>
                <a:endParaRPr lang="en-US" sz="3200">
                  <a:solidFill>
                    <a:schemeClr val="bg1"/>
                  </a:solidFill>
                  <a:latin typeface="Arial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46009123-C387-41DA-A0FF-D26676A9D231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Inclusion-Exclusion Principle 2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|A </a:t>
            </a:r>
            <a:r>
              <a:rPr lang="en-US" sz="2800" dirty="0" smtClean="0">
                <a:latin typeface="Arial" charset="0"/>
              </a:rPr>
              <a:t>U</a:t>
            </a:r>
            <a:r>
              <a:rPr lang="en-US" dirty="0" smtClean="0"/>
              <a:t> B </a:t>
            </a:r>
            <a:r>
              <a:rPr lang="en-US" sz="2800" dirty="0" smtClean="0">
                <a:latin typeface="Arial" charset="0"/>
              </a:rPr>
              <a:t>U</a:t>
            </a:r>
            <a:r>
              <a:rPr lang="en-US" dirty="0" smtClean="0"/>
              <a:t> C|= |A| + |B| + |C|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		      -|A</a:t>
            </a:r>
            <a:r>
              <a:rPr lang="en-US" b="1" dirty="0" smtClean="0"/>
              <a:t>∩</a:t>
            </a:r>
            <a:r>
              <a:rPr lang="en-US" dirty="0" smtClean="0"/>
              <a:t>B| - |A</a:t>
            </a:r>
            <a:r>
              <a:rPr lang="en-US" b="1" dirty="0" smtClean="0"/>
              <a:t>∩</a:t>
            </a:r>
            <a:r>
              <a:rPr lang="en-US" dirty="0" smtClean="0"/>
              <a:t>C| - |B</a:t>
            </a:r>
            <a:r>
              <a:rPr lang="en-US" b="1" dirty="0" smtClean="0"/>
              <a:t>∩</a:t>
            </a:r>
            <a:r>
              <a:rPr lang="en-US" dirty="0" smtClean="0"/>
              <a:t>C| + |A</a:t>
            </a:r>
            <a:r>
              <a:rPr lang="en-US" b="1" dirty="0" smtClean="0"/>
              <a:t>∩</a:t>
            </a:r>
            <a:r>
              <a:rPr lang="en-US" dirty="0" smtClean="0"/>
              <a:t>B</a:t>
            </a:r>
            <a:r>
              <a:rPr lang="en-US" b="1" dirty="0" smtClean="0"/>
              <a:t>∩</a:t>
            </a:r>
            <a:r>
              <a:rPr lang="en-US" dirty="0" smtClean="0"/>
              <a:t>C|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  <p:grpSp>
        <p:nvGrpSpPr>
          <p:cNvPr id="22535" name="Group 4"/>
          <p:cNvGrpSpPr>
            <a:grpSpLocks/>
          </p:cNvGrpSpPr>
          <p:nvPr/>
        </p:nvGrpSpPr>
        <p:grpSpPr bwMode="auto">
          <a:xfrm>
            <a:off x="457200" y="2743200"/>
            <a:ext cx="8305800" cy="4114800"/>
            <a:chOff x="4416" y="0"/>
            <a:chExt cx="5040" cy="3264"/>
          </a:xfrm>
        </p:grpSpPr>
        <p:sp>
          <p:nvSpPr>
            <p:cNvPr id="22536" name="Rectangle 5"/>
            <p:cNvSpPr>
              <a:spLocks noChangeArrowheads="1"/>
            </p:cNvSpPr>
            <p:nvPr/>
          </p:nvSpPr>
          <p:spPr bwMode="auto">
            <a:xfrm>
              <a:off x="4416" y="0"/>
              <a:ext cx="5040" cy="3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0" hangingPunct="0"/>
              <a:r>
                <a:rPr lang="en-US" sz="4400">
                  <a:latin typeface="Arial" charset="0"/>
                </a:rPr>
                <a:t>U</a:t>
              </a:r>
            </a:p>
          </p:txBody>
        </p:sp>
        <p:sp>
          <p:nvSpPr>
            <p:cNvPr id="22537" name="Oval 6"/>
            <p:cNvSpPr>
              <a:spLocks noChangeArrowheads="1"/>
            </p:cNvSpPr>
            <p:nvPr/>
          </p:nvSpPr>
          <p:spPr bwMode="auto">
            <a:xfrm>
              <a:off x="5808" y="1200"/>
              <a:ext cx="2256" cy="2016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b" anchorCtr="1"/>
            <a:lstStyle/>
            <a:p>
              <a:pPr algn="ctr" eaLnBrk="0" hangingPunct="0"/>
              <a:r>
                <a:rPr lang="en-US" sz="3200">
                  <a:solidFill>
                    <a:schemeClr val="bg2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2538" name="Oval 7"/>
            <p:cNvSpPr>
              <a:spLocks noChangeArrowheads="1"/>
            </p:cNvSpPr>
            <p:nvPr/>
          </p:nvSpPr>
          <p:spPr bwMode="auto">
            <a:xfrm>
              <a:off x="6624" y="96"/>
              <a:ext cx="2304" cy="2112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Text Box 8"/>
            <p:cNvSpPr txBox="1">
              <a:spLocks noChangeArrowheads="1"/>
            </p:cNvSpPr>
            <p:nvPr/>
          </p:nvSpPr>
          <p:spPr bwMode="auto">
            <a:xfrm>
              <a:off x="8304" y="912"/>
              <a:ext cx="287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22540" name="Oval 9"/>
            <p:cNvSpPr>
              <a:spLocks noChangeArrowheads="1"/>
            </p:cNvSpPr>
            <p:nvPr/>
          </p:nvSpPr>
          <p:spPr bwMode="auto">
            <a:xfrm>
              <a:off x="4944" y="96"/>
              <a:ext cx="2304" cy="2112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b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22541" name="Text Box 10"/>
            <p:cNvSpPr txBox="1">
              <a:spLocks noChangeArrowheads="1"/>
            </p:cNvSpPr>
            <p:nvPr/>
          </p:nvSpPr>
          <p:spPr bwMode="auto">
            <a:xfrm>
              <a:off x="5616" y="768"/>
              <a:ext cx="277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22542" name="Text Box 11"/>
            <p:cNvSpPr txBox="1">
              <a:spLocks noChangeArrowheads="1"/>
            </p:cNvSpPr>
            <p:nvPr/>
          </p:nvSpPr>
          <p:spPr bwMode="auto">
            <a:xfrm>
              <a:off x="6624" y="1248"/>
              <a:ext cx="672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9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B</a:t>
              </a:r>
              <a:r>
                <a:rPr lang="en-US" sz="19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2543" name="Text Box 12"/>
            <p:cNvSpPr txBox="1">
              <a:spLocks noChangeArrowheads="1"/>
            </p:cNvSpPr>
            <p:nvPr/>
          </p:nvSpPr>
          <p:spPr bwMode="auto">
            <a:xfrm>
              <a:off x="7248" y="1680"/>
              <a:ext cx="48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B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2544" name="Text Box 13"/>
            <p:cNvSpPr txBox="1">
              <a:spLocks noChangeArrowheads="1"/>
            </p:cNvSpPr>
            <p:nvPr/>
          </p:nvSpPr>
          <p:spPr bwMode="auto">
            <a:xfrm>
              <a:off x="6192" y="1680"/>
              <a:ext cx="48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2545" name="Text Box 14"/>
            <p:cNvSpPr txBox="1">
              <a:spLocks noChangeArrowheads="1"/>
            </p:cNvSpPr>
            <p:nvPr/>
          </p:nvSpPr>
          <p:spPr bwMode="auto">
            <a:xfrm>
              <a:off x="6720" y="768"/>
              <a:ext cx="48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22546" name="Text Box 15"/>
            <p:cNvSpPr txBox="1">
              <a:spLocks noChangeArrowheads="1"/>
            </p:cNvSpPr>
            <p:nvPr/>
          </p:nvSpPr>
          <p:spPr bwMode="auto">
            <a:xfrm>
              <a:off x="6032" y="162"/>
              <a:ext cx="1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I</a:t>
              </a:r>
            </a:p>
          </p:txBody>
        </p:sp>
        <p:sp>
          <p:nvSpPr>
            <p:cNvPr id="22547" name="Text Box 16"/>
            <p:cNvSpPr txBox="1">
              <a:spLocks noChangeArrowheads="1"/>
            </p:cNvSpPr>
            <p:nvPr/>
          </p:nvSpPr>
          <p:spPr bwMode="auto">
            <a:xfrm>
              <a:off x="7299" y="2610"/>
              <a:ext cx="3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III</a:t>
              </a:r>
            </a:p>
          </p:txBody>
        </p:sp>
        <p:sp>
          <p:nvSpPr>
            <p:cNvPr id="22548" name="Text Box 17"/>
            <p:cNvSpPr txBox="1">
              <a:spLocks noChangeArrowheads="1"/>
            </p:cNvSpPr>
            <p:nvPr/>
          </p:nvSpPr>
          <p:spPr bwMode="auto">
            <a:xfrm>
              <a:off x="7627" y="162"/>
              <a:ext cx="2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II</a:t>
              </a:r>
            </a:p>
          </p:txBody>
        </p:sp>
        <p:sp>
          <p:nvSpPr>
            <p:cNvPr id="22549" name="Text Box 18"/>
            <p:cNvSpPr txBox="1">
              <a:spLocks noChangeArrowheads="1"/>
            </p:cNvSpPr>
            <p:nvPr/>
          </p:nvSpPr>
          <p:spPr bwMode="auto">
            <a:xfrm>
              <a:off x="5977" y="1794"/>
              <a:ext cx="20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V</a:t>
              </a:r>
            </a:p>
          </p:txBody>
        </p:sp>
        <p:sp>
          <p:nvSpPr>
            <p:cNvPr id="22550" name="Text Box 19"/>
            <p:cNvSpPr txBox="1">
              <a:spLocks noChangeArrowheads="1"/>
            </p:cNvSpPr>
            <p:nvPr/>
          </p:nvSpPr>
          <p:spPr bwMode="auto">
            <a:xfrm>
              <a:off x="6803" y="499"/>
              <a:ext cx="27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IV</a:t>
              </a:r>
            </a:p>
          </p:txBody>
        </p:sp>
        <p:sp>
          <p:nvSpPr>
            <p:cNvPr id="22551" name="Text Box 20"/>
            <p:cNvSpPr txBox="1">
              <a:spLocks noChangeArrowheads="1"/>
            </p:cNvSpPr>
            <p:nvPr/>
          </p:nvSpPr>
          <p:spPr bwMode="auto">
            <a:xfrm>
              <a:off x="6738" y="1458"/>
              <a:ext cx="35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VII</a:t>
              </a:r>
            </a:p>
          </p:txBody>
        </p:sp>
        <p:sp>
          <p:nvSpPr>
            <p:cNvPr id="22552" name="Text Box 21"/>
            <p:cNvSpPr txBox="1">
              <a:spLocks noChangeArrowheads="1"/>
            </p:cNvSpPr>
            <p:nvPr/>
          </p:nvSpPr>
          <p:spPr bwMode="auto">
            <a:xfrm>
              <a:off x="7715" y="1842"/>
              <a:ext cx="27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 anchorCtr="1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1800">
                  <a:solidFill>
                    <a:srgbClr val="003300"/>
                  </a:solidFill>
                  <a:latin typeface="Comic Sans MS" pitchFamily="66" charset="0"/>
                </a:rPr>
                <a:t>VI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F48574DD-E3E1-4AAC-9825-748D27C2D2D4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Intersection is a subset of Union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92638"/>
            <a:ext cx="8229600" cy="1731962"/>
          </a:xfrm>
        </p:spPr>
        <p:txBody>
          <a:bodyPr/>
          <a:lstStyle/>
          <a:p>
            <a:pPr eaLnBrk="1" hangingPunct="1"/>
            <a:r>
              <a:rPr lang="en-US" dirty="0" smtClean="0"/>
              <a:t>With the Venn diagram, notice                     	A </a:t>
            </a:r>
            <a:r>
              <a:rPr lang="en-US" b="1" dirty="0" smtClean="0"/>
              <a:t>∩</a:t>
            </a:r>
            <a:r>
              <a:rPr lang="en-US" dirty="0" smtClean="0"/>
              <a:t> B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 </a:t>
            </a:r>
            <a:r>
              <a:rPr lang="en-US" dirty="0" smtClean="0"/>
              <a:t>A </a:t>
            </a:r>
            <a:r>
              <a:rPr lang="en-US" sz="2800" dirty="0" smtClean="0">
                <a:latin typeface="Arial" charset="0"/>
              </a:rPr>
              <a:t>U</a:t>
            </a:r>
            <a:r>
              <a:rPr lang="en-US" dirty="0" smtClean="0"/>
              <a:t> B</a:t>
            </a:r>
          </a:p>
          <a:p>
            <a:pPr eaLnBrk="1" hangingPunct="1"/>
            <a:r>
              <a:rPr lang="en-US" dirty="0" smtClean="0"/>
              <a:t>How do we prove this?  </a:t>
            </a:r>
          </a:p>
        </p:txBody>
      </p:sp>
      <p:grpSp>
        <p:nvGrpSpPr>
          <p:cNvPr id="23559" name="Group 22"/>
          <p:cNvGrpSpPr>
            <a:grpSpLocks/>
          </p:cNvGrpSpPr>
          <p:nvPr/>
        </p:nvGrpSpPr>
        <p:grpSpPr bwMode="auto">
          <a:xfrm>
            <a:off x="762000" y="1752600"/>
            <a:ext cx="7848600" cy="2743200"/>
            <a:chOff x="480" y="864"/>
            <a:chExt cx="4944" cy="1968"/>
          </a:xfrm>
        </p:grpSpPr>
        <p:sp>
          <p:nvSpPr>
            <p:cNvPr id="23560" name="Rectangle 5"/>
            <p:cNvSpPr>
              <a:spLocks noChangeArrowheads="1"/>
            </p:cNvSpPr>
            <p:nvPr/>
          </p:nvSpPr>
          <p:spPr bwMode="auto">
            <a:xfrm>
              <a:off x="480" y="864"/>
              <a:ext cx="4944" cy="19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r" eaLnBrk="0" hangingPunct="0"/>
              <a:r>
                <a:rPr lang="en-US" sz="4400">
                  <a:latin typeface="Arial" charset="0"/>
                </a:rPr>
                <a:t>U</a:t>
              </a:r>
            </a:p>
          </p:txBody>
        </p:sp>
        <p:grpSp>
          <p:nvGrpSpPr>
            <p:cNvPr id="23561" name="Group 6"/>
            <p:cNvGrpSpPr>
              <a:grpSpLocks/>
            </p:cNvGrpSpPr>
            <p:nvPr/>
          </p:nvGrpSpPr>
          <p:grpSpPr bwMode="auto">
            <a:xfrm>
              <a:off x="1344" y="1104"/>
              <a:ext cx="3202" cy="1688"/>
              <a:chOff x="1152" y="960"/>
              <a:chExt cx="3264" cy="2801"/>
            </a:xfrm>
          </p:grpSpPr>
          <p:grpSp>
            <p:nvGrpSpPr>
              <p:cNvPr id="23570" name="Group 7"/>
              <p:cNvGrpSpPr>
                <a:grpSpLocks/>
              </p:cNvGrpSpPr>
              <p:nvPr/>
            </p:nvGrpSpPr>
            <p:grpSpPr bwMode="auto">
              <a:xfrm>
                <a:off x="1152" y="960"/>
                <a:ext cx="3264" cy="2293"/>
                <a:chOff x="2328" y="2928"/>
                <a:chExt cx="3264" cy="2293"/>
              </a:xfrm>
            </p:grpSpPr>
            <p:sp>
              <p:nvSpPr>
                <p:cNvPr id="23572" name="Oval 8"/>
                <p:cNvSpPr>
                  <a:spLocks noChangeArrowheads="1"/>
                </p:cNvSpPr>
                <p:nvPr/>
              </p:nvSpPr>
              <p:spPr bwMode="auto">
                <a:xfrm>
                  <a:off x="3312" y="3024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73" name="Oval 9"/>
                <p:cNvSpPr>
                  <a:spLocks noChangeArrowheads="1"/>
                </p:cNvSpPr>
                <p:nvPr/>
              </p:nvSpPr>
              <p:spPr bwMode="auto">
                <a:xfrm>
                  <a:off x="2328" y="2928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US" sz="1800">
                    <a:latin typeface="Arial" charset="0"/>
                  </a:endParaRPr>
                </a:p>
              </p:txBody>
            </p:sp>
          </p:grpSp>
          <p:sp>
            <p:nvSpPr>
              <p:cNvPr id="23571" name="Text Box 10"/>
              <p:cNvSpPr txBox="1">
                <a:spLocks noChangeArrowheads="1"/>
              </p:cNvSpPr>
              <p:nvPr/>
            </p:nvSpPr>
            <p:spPr bwMode="auto">
              <a:xfrm>
                <a:off x="1872" y="3071"/>
                <a:ext cx="864" cy="69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A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  <a:sym typeface="Symbol" pitchFamily="18" charset="2"/>
                  </a:rPr>
                  <a:t>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B</a:t>
                </a:r>
              </a:p>
            </p:txBody>
          </p:sp>
        </p:grpSp>
        <p:sp>
          <p:nvSpPr>
            <p:cNvPr id="23562" name="Oval 12"/>
            <p:cNvSpPr>
              <a:spLocks noChangeArrowheads="1"/>
            </p:cNvSpPr>
            <p:nvPr/>
          </p:nvSpPr>
          <p:spPr bwMode="auto">
            <a:xfrm>
              <a:off x="2357" y="1198"/>
              <a:ext cx="2072" cy="1187"/>
            </a:xfrm>
            <a:prstGeom prst="ellipse">
              <a:avLst/>
            </a:prstGeom>
            <a:noFill/>
            <a:ln w="38100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" name="Text Box 13"/>
            <p:cNvSpPr txBox="1">
              <a:spLocks noChangeArrowheads="1"/>
            </p:cNvSpPr>
            <p:nvPr/>
          </p:nvSpPr>
          <p:spPr bwMode="auto">
            <a:xfrm>
              <a:off x="3958" y="1632"/>
              <a:ext cx="282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23564" name="Text Box 14"/>
            <p:cNvSpPr txBox="1">
              <a:spLocks noChangeArrowheads="1"/>
            </p:cNvSpPr>
            <p:nvPr/>
          </p:nvSpPr>
          <p:spPr bwMode="auto">
            <a:xfrm>
              <a:off x="3552" y="1343"/>
              <a:ext cx="565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23565" name="Text Box 15"/>
            <p:cNvSpPr txBox="1">
              <a:spLocks noChangeArrowheads="1"/>
            </p:cNvSpPr>
            <p:nvPr/>
          </p:nvSpPr>
          <p:spPr bwMode="auto">
            <a:xfrm>
              <a:off x="2736" y="1343"/>
              <a:ext cx="566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 </a:t>
              </a: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  <p:sp>
          <p:nvSpPr>
            <p:cNvPr id="23566" name="Oval 17"/>
            <p:cNvSpPr>
              <a:spLocks noChangeArrowheads="1"/>
            </p:cNvSpPr>
            <p:nvPr/>
          </p:nvSpPr>
          <p:spPr bwMode="auto">
            <a:xfrm>
              <a:off x="1451" y="1141"/>
              <a:ext cx="2072" cy="1187"/>
            </a:xfrm>
            <a:prstGeom prst="ellipse">
              <a:avLst/>
            </a:prstGeom>
            <a:noFill/>
            <a:ln w="38100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23567" name="Text Box 18"/>
            <p:cNvSpPr txBox="1">
              <a:spLocks noChangeArrowheads="1"/>
            </p:cNvSpPr>
            <p:nvPr/>
          </p:nvSpPr>
          <p:spPr bwMode="auto">
            <a:xfrm>
              <a:off x="1545" y="1604"/>
              <a:ext cx="287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23568" name="Text Box 19"/>
            <p:cNvSpPr txBox="1">
              <a:spLocks noChangeArrowheads="1"/>
            </p:cNvSpPr>
            <p:nvPr/>
          </p:nvSpPr>
          <p:spPr bwMode="auto">
            <a:xfrm>
              <a:off x="2016" y="1343"/>
              <a:ext cx="565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1 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3569" name="Text Box 20"/>
            <p:cNvSpPr txBox="1">
              <a:spLocks noChangeArrowheads="1"/>
            </p:cNvSpPr>
            <p:nvPr/>
          </p:nvSpPr>
          <p:spPr bwMode="auto">
            <a:xfrm>
              <a:off x="2581" y="1488"/>
              <a:ext cx="565" cy="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 </a:t>
              </a:r>
              <a:endParaRPr lang="en-US" sz="3200">
                <a:solidFill>
                  <a:schemeClr val="bg1"/>
                </a:solidFill>
                <a:latin typeface="Arial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BC9F2D8B-7231-4CF9-8B36-0C9A2F357A90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Reading</a:t>
            </a:r>
          </a:p>
          <a:p>
            <a:pPr lvl="1" eaLnBrk="1" hangingPunct="1"/>
            <a:r>
              <a:rPr lang="en-US" sz="2400" dirty="0" smtClean="0"/>
              <a:t>Rosen – Section 2.2</a:t>
            </a:r>
          </a:p>
          <a:p>
            <a:pPr eaLnBrk="1" hangingPunct="1"/>
            <a:r>
              <a:rPr lang="en-US" sz="2800" dirty="0" smtClean="0"/>
              <a:t>Basic set operations</a:t>
            </a:r>
          </a:p>
          <a:p>
            <a:pPr lvl="1" eaLnBrk="1" hangingPunct="1"/>
            <a:r>
              <a:rPr lang="en-US" sz="2400" dirty="0" smtClean="0"/>
              <a:t>Union, Intersection, Complement, Symmetric Difference</a:t>
            </a:r>
          </a:p>
          <a:p>
            <a:pPr eaLnBrk="1" hangingPunct="1"/>
            <a:r>
              <a:rPr lang="en-US" sz="2800" dirty="0" smtClean="0"/>
              <a:t>Addition principle for sets</a:t>
            </a:r>
          </a:p>
          <a:p>
            <a:pPr eaLnBrk="1" hangingPunct="1"/>
            <a:r>
              <a:rPr lang="en-US" sz="2800" dirty="0" smtClean="0"/>
              <a:t>Introduction to proofs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BBDCAE4E-BA9F-4D92-A7FE-B1CC89C76BF7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 Two Example Proofs for A </a:t>
            </a:r>
            <a:r>
              <a:rPr lang="en-US" sz="3600" dirty="0" smtClean="0">
                <a:latin typeface="Symbol" pitchFamily="18" charset="2"/>
                <a:sym typeface="Symbol" pitchFamily="18" charset="2"/>
              </a:rPr>
              <a:t> </a:t>
            </a:r>
            <a:r>
              <a:rPr lang="en-US" sz="3600" dirty="0" smtClean="0"/>
              <a:t>B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720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Prove that the set of all powers of 2 (beginning </a:t>
            </a:r>
            <a:br>
              <a:rPr lang="en-US" sz="2800" dirty="0" smtClean="0"/>
            </a:br>
            <a:r>
              <a:rPr lang="en-US" sz="2800" dirty="0" smtClean="0"/>
              <a:t>with 2) is a subset of the set of all even numbers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Prove that for any two sets A and B that 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ym typeface="Symbol" pitchFamily="18" charset="2"/>
              </a:rPr>
              <a:t>		A</a:t>
            </a:r>
            <a:r>
              <a:rPr lang="en-US" sz="2400" dirty="0" smtClean="0"/>
              <a:t> </a:t>
            </a:r>
            <a:r>
              <a:rPr lang="en-US" b="1" dirty="0" smtClean="0"/>
              <a:t>∩ </a:t>
            </a:r>
            <a:r>
              <a:rPr lang="en-US" dirty="0" smtClean="0"/>
              <a:t>B </a:t>
            </a:r>
            <a:r>
              <a:rPr lang="en-US" dirty="0" smtClean="0">
                <a:sym typeface="Symbol" pitchFamily="18" charset="2"/>
              </a:rPr>
              <a:t> A </a:t>
            </a:r>
            <a:r>
              <a:rPr lang="en-US" sz="2400" dirty="0" smtClean="0">
                <a:sym typeface="Symbol" pitchFamily="18" charset="2"/>
              </a:rPr>
              <a:t>U</a:t>
            </a:r>
            <a:r>
              <a:rPr lang="en-US" dirty="0" smtClean="0">
                <a:sym typeface="Symbol" pitchFamily="18" charset="2"/>
              </a:rPr>
              <a:t> B </a:t>
            </a:r>
          </a:p>
          <a:p>
            <a:pPr eaLnBrk="1" hangingPunct="1">
              <a:lnSpc>
                <a:spcPct val="80000"/>
              </a:lnSpc>
            </a:pPr>
            <a:endParaRPr lang="en-US" dirty="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dirty="0" smtClean="0">
                <a:sym typeface="Symbol" pitchFamily="18" charset="2"/>
              </a:rPr>
              <a:t>	Proofs too long for a slide, see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dirty="0" smtClean="0">
                <a:sym typeface="Symbol" pitchFamily="18" charset="2"/>
              </a:rPr>
              <a:t>		Lecture 3 Handout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D7BCFC79-1B4B-4DE4-BD7A-F6E42DC6F2F7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Method of Proof:  A = B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 two sets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 </a:t>
            </a:r>
            <a:endParaRPr lang="en-US" dirty="0" smtClean="0"/>
          </a:p>
          <a:p>
            <a:pPr eaLnBrk="1" hangingPunct="1"/>
            <a:r>
              <a:rPr lang="en-US" dirty="0" smtClean="0"/>
              <a:t>If the sets are described by enumeration</a:t>
            </a:r>
          </a:p>
          <a:p>
            <a:pPr lvl="1" eaLnBrk="1" hangingPunct="1"/>
            <a:r>
              <a:rPr lang="en-US" dirty="0" smtClean="0"/>
              <a:t>Show that they contain the same elements</a:t>
            </a:r>
          </a:p>
          <a:p>
            <a:pPr eaLnBrk="1" hangingPunct="1"/>
            <a:r>
              <a:rPr lang="en-US" dirty="0" smtClean="0"/>
              <a:t>If the sets are described by their properties</a:t>
            </a:r>
          </a:p>
          <a:p>
            <a:pPr lvl="1" eaLnBrk="1" hangingPunct="1"/>
            <a:r>
              <a:rPr lang="en-US" dirty="0" smtClean="0"/>
              <a:t>Show A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 B </a:t>
            </a:r>
            <a:r>
              <a:rPr lang="en-US" dirty="0" smtClean="0"/>
              <a:t>and B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</a:t>
            </a:r>
            <a:r>
              <a:rPr lang="en-US" dirty="0" smtClean="0"/>
              <a:t> 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5FA82EC6-0CA6-4BED-BA9C-F1F6112FB12A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Key Concepts Summary</a:t>
            </a:r>
          </a:p>
        </p:txBody>
      </p:sp>
      <p:sp>
        <p:nvSpPr>
          <p:cNvPr id="27654" name="Rectangle 4"/>
          <p:cNvSpPr>
            <a:spLocks noChangeArrowheads="1"/>
          </p:cNvSpPr>
          <p:nvPr/>
        </p:nvSpPr>
        <p:spPr bwMode="auto">
          <a:xfrm>
            <a:off x="381000" y="1905000"/>
            <a:ext cx="79248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Tx/>
              <a:buChar char="•"/>
            </a:pPr>
            <a:r>
              <a:rPr lang="en-US" sz="2800" dirty="0"/>
              <a:t>Basic set operations</a:t>
            </a:r>
          </a:p>
          <a:p>
            <a:pPr lvl="1">
              <a:spcBef>
                <a:spcPct val="50000"/>
              </a:spcBef>
              <a:buClr>
                <a:schemeClr val="tx2"/>
              </a:buClr>
              <a:buFontTx/>
              <a:buChar char="–"/>
            </a:pPr>
            <a:r>
              <a:rPr lang="en-US" dirty="0"/>
              <a:t>Union, Intersection, Complement, Symmetric </a:t>
            </a:r>
            <a:r>
              <a:rPr lang="en-US" dirty="0" smtClean="0"/>
              <a:t>Difference </a:t>
            </a:r>
            <a:endParaRPr lang="en-US" dirty="0"/>
          </a:p>
          <a:p>
            <a:pPr>
              <a:spcBef>
                <a:spcPct val="50000"/>
              </a:spcBef>
              <a:buClr>
                <a:schemeClr val="tx2"/>
              </a:buClr>
              <a:buFontTx/>
              <a:buChar char="•"/>
            </a:pPr>
            <a:r>
              <a:rPr lang="en-US" sz="2800" dirty="0"/>
              <a:t>Inclusion/Exclusion principle for sets</a:t>
            </a:r>
          </a:p>
          <a:p>
            <a:pPr>
              <a:spcBef>
                <a:spcPct val="50000"/>
              </a:spcBef>
              <a:buClr>
                <a:schemeClr val="tx2"/>
              </a:buClr>
              <a:buFontTx/>
              <a:buChar char="•"/>
            </a:pPr>
            <a:r>
              <a:rPr lang="en-US" sz="2800" dirty="0"/>
              <a:t>Introduction to proofs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DE346BB4-7BCF-4773-A134-69ACE88B212B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Union	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i="1" smtClean="0">
                <a:solidFill>
                  <a:schemeClr val="tx2"/>
                </a:solidFill>
              </a:rPr>
              <a:t>union</a:t>
            </a:r>
            <a:r>
              <a:rPr lang="en-US" smtClean="0"/>
              <a:t> of sets A and B is the set containing all elements that belong to A </a:t>
            </a:r>
            <a:r>
              <a:rPr lang="en-US" smtClean="0">
                <a:solidFill>
                  <a:schemeClr val="tx2"/>
                </a:solidFill>
              </a:rPr>
              <a:t>or</a:t>
            </a:r>
            <a:r>
              <a:rPr lang="en-US" smtClean="0"/>
              <a:t> B, </a:t>
            </a:r>
          </a:p>
          <a:p>
            <a:pPr lvl="1" eaLnBrk="1" hangingPunct="1"/>
            <a:r>
              <a:rPr lang="en-US" smtClean="0"/>
              <a:t>Denoted as  A </a:t>
            </a:r>
            <a:r>
              <a:rPr lang="en-US" sz="2400" smtClean="0">
                <a:latin typeface="Arial" charset="0"/>
              </a:rPr>
              <a:t>U</a:t>
            </a:r>
            <a:r>
              <a:rPr lang="en-US" smtClean="0"/>
              <a:t> B</a:t>
            </a:r>
          </a:p>
          <a:p>
            <a:pPr lvl="1" eaLnBrk="1" hangingPunct="1"/>
            <a:r>
              <a:rPr lang="en-US" smtClean="0"/>
              <a:t>A </a:t>
            </a:r>
            <a:r>
              <a:rPr lang="en-US" sz="2400" smtClean="0">
                <a:latin typeface="Arial" charset="0"/>
              </a:rPr>
              <a:t>U</a:t>
            </a:r>
            <a:r>
              <a:rPr lang="en-US" smtClean="0"/>
              <a:t> B = { x |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A or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B}</a:t>
            </a:r>
          </a:p>
          <a:p>
            <a:pPr eaLnBrk="1" hangingPunct="1"/>
            <a:r>
              <a:rPr lang="en-US" smtClean="0"/>
              <a:t>Example</a:t>
            </a:r>
          </a:p>
          <a:p>
            <a:pPr lvl="1" eaLnBrk="1" hangingPunct="1"/>
            <a:r>
              <a:rPr lang="en-US" smtClean="0"/>
              <a:t>A = { 1, 2, 3, 4 }  and  B = { 3, 4, 5, 6 }</a:t>
            </a:r>
          </a:p>
          <a:p>
            <a:pPr lvl="1" eaLnBrk="1" hangingPunct="1"/>
            <a:r>
              <a:rPr lang="en-US" smtClean="0"/>
              <a:t>Then A </a:t>
            </a:r>
            <a:r>
              <a:rPr lang="en-US" sz="2400" smtClean="0">
                <a:latin typeface="Arial" charset="0"/>
              </a:rPr>
              <a:t>U</a:t>
            </a:r>
            <a:r>
              <a:rPr lang="en-US" smtClean="0"/>
              <a:t> B = { 1, 2, 3, 4, 5, 6 }</a:t>
            </a:r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82A87181-F586-4C63-BF32-6639C9278A2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315200" cy="838200"/>
          </a:xfrm>
        </p:spPr>
        <p:txBody>
          <a:bodyPr/>
          <a:lstStyle/>
          <a:p>
            <a:pPr eaLnBrk="1" hangingPunct="1"/>
            <a:r>
              <a:rPr lang="en-US" smtClean="0"/>
              <a:t>Union</a:t>
            </a:r>
          </a:p>
        </p:txBody>
      </p:sp>
      <p:grpSp>
        <p:nvGrpSpPr>
          <p:cNvPr id="6150" name="Group 24"/>
          <p:cNvGrpSpPr>
            <a:grpSpLocks/>
          </p:cNvGrpSpPr>
          <p:nvPr/>
        </p:nvGrpSpPr>
        <p:grpSpPr bwMode="auto">
          <a:xfrm>
            <a:off x="762000" y="1828800"/>
            <a:ext cx="7162800" cy="4114800"/>
            <a:chOff x="480" y="912"/>
            <a:chExt cx="5040" cy="3264"/>
          </a:xfrm>
        </p:grpSpPr>
        <p:sp>
          <p:nvSpPr>
            <p:cNvPr id="6151" name="Rectangle 2"/>
            <p:cNvSpPr>
              <a:spLocks noChangeArrowheads="1"/>
            </p:cNvSpPr>
            <p:nvPr/>
          </p:nvSpPr>
          <p:spPr bwMode="auto">
            <a:xfrm>
              <a:off x="480" y="912"/>
              <a:ext cx="5040" cy="3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0" hangingPunct="0"/>
              <a:r>
                <a:rPr lang="en-US" sz="4400">
                  <a:latin typeface="Arial" charset="0"/>
                </a:rPr>
                <a:t>U</a:t>
              </a:r>
            </a:p>
          </p:txBody>
        </p:sp>
        <p:grpSp>
          <p:nvGrpSpPr>
            <p:cNvPr id="6152" name="Group 3"/>
            <p:cNvGrpSpPr>
              <a:grpSpLocks/>
            </p:cNvGrpSpPr>
            <p:nvPr/>
          </p:nvGrpSpPr>
          <p:grpSpPr bwMode="auto">
            <a:xfrm>
              <a:off x="1344" y="1440"/>
              <a:ext cx="3264" cy="2522"/>
              <a:chOff x="1152" y="960"/>
              <a:chExt cx="3264" cy="2522"/>
            </a:xfrm>
          </p:grpSpPr>
          <p:grpSp>
            <p:nvGrpSpPr>
              <p:cNvPr id="6168" name="Group 4"/>
              <p:cNvGrpSpPr>
                <a:grpSpLocks/>
              </p:cNvGrpSpPr>
              <p:nvPr/>
            </p:nvGrpSpPr>
            <p:grpSpPr bwMode="auto">
              <a:xfrm>
                <a:off x="1152" y="960"/>
                <a:ext cx="3264" cy="2293"/>
                <a:chOff x="2328" y="2928"/>
                <a:chExt cx="3264" cy="2293"/>
              </a:xfrm>
            </p:grpSpPr>
            <p:sp>
              <p:nvSpPr>
                <p:cNvPr id="6170" name="Oval 5"/>
                <p:cNvSpPr>
                  <a:spLocks noChangeArrowheads="1"/>
                </p:cNvSpPr>
                <p:nvPr/>
              </p:nvSpPr>
              <p:spPr bwMode="auto">
                <a:xfrm>
                  <a:off x="3312" y="3024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1" name="Oval 6"/>
                <p:cNvSpPr>
                  <a:spLocks noChangeArrowheads="1"/>
                </p:cNvSpPr>
                <p:nvPr/>
              </p:nvSpPr>
              <p:spPr bwMode="auto">
                <a:xfrm>
                  <a:off x="2328" y="2928"/>
                  <a:ext cx="2280" cy="2197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US" sz="1800">
                    <a:latin typeface="Arial" charset="0"/>
                  </a:endParaRPr>
                </a:p>
              </p:txBody>
            </p:sp>
          </p:grpSp>
          <p:sp>
            <p:nvSpPr>
              <p:cNvPr id="6169" name="Text Box 7"/>
              <p:cNvSpPr txBox="1">
                <a:spLocks noChangeArrowheads="1"/>
              </p:cNvSpPr>
              <p:nvPr/>
            </p:nvSpPr>
            <p:spPr bwMode="auto">
              <a:xfrm>
                <a:off x="1872" y="3070"/>
                <a:ext cx="865" cy="41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chemeClr val="bg1"/>
                    </a:solidFill>
                    <a:latin typeface="Arial" charset="0"/>
                  </a:rPr>
                  <a:t>A </a:t>
                </a:r>
                <a:r>
                  <a:rPr lang="en-US" sz="2800">
                    <a:solidFill>
                      <a:schemeClr val="bg1"/>
                    </a:solidFill>
                    <a:latin typeface="Arial" charset="0"/>
                    <a:sym typeface="Symbol" pitchFamily="18" charset="2"/>
                  </a:rPr>
                  <a:t></a:t>
                </a:r>
                <a:r>
                  <a:rPr lang="en-US" sz="2800">
                    <a:solidFill>
                      <a:schemeClr val="bg1"/>
                    </a:solidFill>
                    <a:latin typeface="Arial" charset="0"/>
                  </a:rPr>
                  <a:t> B</a:t>
                </a:r>
              </a:p>
            </p:txBody>
          </p:sp>
        </p:grpSp>
        <p:grpSp>
          <p:nvGrpSpPr>
            <p:cNvPr id="6153" name="Group 9"/>
            <p:cNvGrpSpPr>
              <a:grpSpLocks/>
            </p:cNvGrpSpPr>
            <p:nvPr/>
          </p:nvGrpSpPr>
          <p:grpSpPr bwMode="auto">
            <a:xfrm>
              <a:off x="2352" y="1632"/>
              <a:ext cx="2112" cy="1968"/>
              <a:chOff x="3360" y="1104"/>
              <a:chExt cx="2112" cy="1968"/>
            </a:xfrm>
          </p:grpSpPr>
          <p:sp>
            <p:nvSpPr>
              <p:cNvPr id="6164" name="Oval 10"/>
              <p:cNvSpPr>
                <a:spLocks noChangeArrowheads="1"/>
              </p:cNvSpPr>
              <p:nvPr/>
            </p:nvSpPr>
            <p:spPr bwMode="auto">
              <a:xfrm>
                <a:off x="3360" y="1104"/>
                <a:ext cx="2112" cy="1968"/>
              </a:xfrm>
              <a:prstGeom prst="ellipse">
                <a:avLst/>
              </a:prstGeom>
              <a:noFill/>
              <a:ln w="38100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5" name="Text Box 11"/>
              <p:cNvSpPr txBox="1">
                <a:spLocks noChangeArrowheads="1"/>
              </p:cNvSpPr>
              <p:nvPr/>
            </p:nvSpPr>
            <p:spPr bwMode="auto">
              <a:xfrm>
                <a:off x="4992" y="1825"/>
                <a:ext cx="287" cy="4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6166" name="Text Box 12"/>
              <p:cNvSpPr txBox="1">
                <a:spLocks noChangeArrowheads="1"/>
              </p:cNvSpPr>
              <p:nvPr/>
            </p:nvSpPr>
            <p:spPr bwMode="auto">
              <a:xfrm>
                <a:off x="4560" y="1584"/>
                <a:ext cx="576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5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6167" name="Text Box 13"/>
              <p:cNvSpPr txBox="1">
                <a:spLocks noChangeArrowheads="1"/>
              </p:cNvSpPr>
              <p:nvPr/>
            </p:nvSpPr>
            <p:spPr bwMode="auto">
              <a:xfrm>
                <a:off x="3600" y="1584"/>
                <a:ext cx="577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latin typeface="Arial" charset="0"/>
                  </a:rPr>
                  <a:t>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4</a:t>
                </a:r>
              </a:p>
            </p:txBody>
          </p:sp>
        </p:grpSp>
        <p:grpSp>
          <p:nvGrpSpPr>
            <p:cNvPr id="6154" name="Group 14"/>
            <p:cNvGrpSpPr>
              <a:grpSpLocks/>
            </p:cNvGrpSpPr>
            <p:nvPr/>
          </p:nvGrpSpPr>
          <p:grpSpPr bwMode="auto">
            <a:xfrm>
              <a:off x="1440" y="1536"/>
              <a:ext cx="2112" cy="1968"/>
              <a:chOff x="192" y="1056"/>
              <a:chExt cx="2112" cy="1968"/>
            </a:xfrm>
          </p:grpSpPr>
          <p:sp>
            <p:nvSpPr>
              <p:cNvPr id="6160" name="Oval 15"/>
              <p:cNvSpPr>
                <a:spLocks noChangeArrowheads="1"/>
              </p:cNvSpPr>
              <p:nvPr/>
            </p:nvSpPr>
            <p:spPr bwMode="auto">
              <a:xfrm>
                <a:off x="192" y="1056"/>
                <a:ext cx="2112" cy="1968"/>
              </a:xfrm>
              <a:prstGeom prst="ellipse">
                <a:avLst/>
              </a:prstGeom>
              <a:noFill/>
              <a:ln w="38100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</a:endParaRPr>
              </a:p>
            </p:txBody>
          </p:sp>
          <p:sp>
            <p:nvSpPr>
              <p:cNvPr id="6161" name="Text Box 16"/>
              <p:cNvSpPr txBox="1">
                <a:spLocks noChangeArrowheads="1"/>
              </p:cNvSpPr>
              <p:nvPr/>
            </p:nvSpPr>
            <p:spPr bwMode="auto">
              <a:xfrm>
                <a:off x="288" y="1825"/>
                <a:ext cx="320" cy="4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6162" name="Text Box 17"/>
              <p:cNvSpPr txBox="1">
                <a:spLocks noChangeArrowheads="1"/>
              </p:cNvSpPr>
              <p:nvPr/>
            </p:nvSpPr>
            <p:spPr bwMode="auto">
              <a:xfrm>
                <a:off x="768" y="1632"/>
                <a:ext cx="575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1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63" name="Text Box 18"/>
              <p:cNvSpPr txBox="1">
                <a:spLocks noChangeArrowheads="1"/>
              </p:cNvSpPr>
              <p:nvPr/>
            </p:nvSpPr>
            <p:spPr bwMode="auto">
              <a:xfrm>
                <a:off x="1343" y="1632"/>
                <a:ext cx="577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latin typeface="Arial" charset="0"/>
                  </a:rPr>
                  <a:t>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4</a:t>
                </a:r>
              </a:p>
            </p:txBody>
          </p:sp>
        </p:grpSp>
        <p:grpSp>
          <p:nvGrpSpPr>
            <p:cNvPr id="6155" name="Group 19"/>
            <p:cNvGrpSpPr>
              <a:grpSpLocks/>
            </p:cNvGrpSpPr>
            <p:nvPr/>
          </p:nvGrpSpPr>
          <p:grpSpPr bwMode="auto">
            <a:xfrm>
              <a:off x="2352" y="1632"/>
              <a:ext cx="2112" cy="1968"/>
              <a:chOff x="3360" y="1104"/>
              <a:chExt cx="2112" cy="1968"/>
            </a:xfrm>
          </p:grpSpPr>
          <p:sp>
            <p:nvSpPr>
              <p:cNvPr id="6156" name="Oval 20"/>
              <p:cNvSpPr>
                <a:spLocks noChangeArrowheads="1"/>
              </p:cNvSpPr>
              <p:nvPr/>
            </p:nvSpPr>
            <p:spPr bwMode="auto">
              <a:xfrm>
                <a:off x="3360" y="1104"/>
                <a:ext cx="2112" cy="1968"/>
              </a:xfrm>
              <a:prstGeom prst="ellipse">
                <a:avLst/>
              </a:prstGeom>
              <a:noFill/>
              <a:ln w="38100">
                <a:solidFill>
                  <a:srgbClr val="3333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7" name="Text Box 21"/>
              <p:cNvSpPr txBox="1">
                <a:spLocks noChangeArrowheads="1"/>
              </p:cNvSpPr>
              <p:nvPr/>
            </p:nvSpPr>
            <p:spPr bwMode="auto">
              <a:xfrm>
                <a:off x="4992" y="1825"/>
                <a:ext cx="287" cy="4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6158" name="Text Box 22"/>
              <p:cNvSpPr txBox="1">
                <a:spLocks noChangeArrowheads="1"/>
              </p:cNvSpPr>
              <p:nvPr/>
            </p:nvSpPr>
            <p:spPr bwMode="auto">
              <a:xfrm>
                <a:off x="4560" y="1584"/>
                <a:ext cx="576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5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6159" name="Text Box 23"/>
              <p:cNvSpPr txBox="1">
                <a:spLocks noChangeArrowheads="1"/>
              </p:cNvSpPr>
              <p:nvPr/>
            </p:nvSpPr>
            <p:spPr bwMode="auto">
              <a:xfrm>
                <a:off x="3600" y="1584"/>
                <a:ext cx="577" cy="1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3200">
                    <a:latin typeface="Arial" charset="0"/>
                  </a:rPr>
                  <a:t> </a:t>
                </a: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>
                    <a:solidFill>
                      <a:schemeClr val="bg1"/>
                    </a:solidFill>
                    <a:latin typeface="Arial" charset="0"/>
                  </a:rPr>
                  <a:t> 4</a:t>
                </a: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A50ED35D-969C-44FF-8F92-5A3BE8FC98C7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Intersection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038600"/>
          </a:xfrm>
        </p:spPr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i="1" smtClean="0">
                <a:solidFill>
                  <a:schemeClr val="tx2"/>
                </a:solidFill>
              </a:rPr>
              <a:t>intersection</a:t>
            </a:r>
            <a:r>
              <a:rPr lang="en-US" smtClean="0"/>
              <a:t> of sets A and B is the set containing all elements that belong to A </a:t>
            </a:r>
            <a:r>
              <a:rPr lang="en-US" smtClean="0">
                <a:solidFill>
                  <a:schemeClr val="tx2"/>
                </a:solidFill>
              </a:rPr>
              <a:t>and</a:t>
            </a:r>
            <a:r>
              <a:rPr lang="en-US" smtClean="0"/>
              <a:t> belong to B, denoted A ∩ B.	</a:t>
            </a:r>
          </a:p>
          <a:p>
            <a:pPr lvl="1" eaLnBrk="1" hangingPunct="1"/>
            <a:r>
              <a:rPr lang="en-US" smtClean="0"/>
              <a:t>A ∩ B = { x |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A and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B}</a:t>
            </a:r>
          </a:p>
          <a:p>
            <a:pPr eaLnBrk="1" hangingPunct="1"/>
            <a:r>
              <a:rPr lang="en-US" smtClean="0"/>
              <a:t>Example</a:t>
            </a:r>
          </a:p>
          <a:p>
            <a:pPr lvl="1" eaLnBrk="1" hangingPunct="1"/>
            <a:r>
              <a:rPr lang="en-US" smtClean="0"/>
              <a:t>A = { 1, 2, 3, 4 }  and  B = { 3, 4, 5, 6 }</a:t>
            </a:r>
          </a:p>
          <a:p>
            <a:pPr lvl="1" eaLnBrk="1" hangingPunct="1"/>
            <a:r>
              <a:rPr lang="en-US" smtClean="0"/>
              <a:t>Then A ∩ B = { 3, 4 }   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A760DF5E-4CEE-4F4A-B8F8-5EBBAAFB613C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914400" y="1981200"/>
            <a:ext cx="6705600" cy="396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4400">
                <a:latin typeface="Arial" charset="0"/>
              </a:rPr>
              <a:t>U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Intersection of 2 Sets</a:t>
            </a:r>
          </a:p>
        </p:txBody>
      </p:sp>
      <p:grpSp>
        <p:nvGrpSpPr>
          <p:cNvPr id="8199" name="Group 4"/>
          <p:cNvGrpSpPr>
            <a:grpSpLocks/>
          </p:cNvGrpSpPr>
          <p:nvPr/>
        </p:nvGrpSpPr>
        <p:grpSpPr bwMode="auto">
          <a:xfrm>
            <a:off x="3581400" y="2362200"/>
            <a:ext cx="3352800" cy="3124200"/>
            <a:chOff x="2208" y="1392"/>
            <a:chExt cx="2112" cy="1968"/>
          </a:xfrm>
        </p:grpSpPr>
        <p:sp>
          <p:nvSpPr>
            <p:cNvPr id="8206" name="Text Box 5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  <p:sp>
          <p:nvSpPr>
            <p:cNvPr id="8207" name="Oval 6"/>
            <p:cNvSpPr>
              <a:spLocks noChangeArrowheads="1"/>
            </p:cNvSpPr>
            <p:nvPr/>
          </p:nvSpPr>
          <p:spPr bwMode="auto">
            <a:xfrm>
              <a:off x="2208" y="1392"/>
              <a:ext cx="2112" cy="1968"/>
            </a:xfrm>
            <a:prstGeom prst="ellipse">
              <a:avLst/>
            </a:prstGeom>
            <a:solidFill>
              <a:schemeClr val="tx1">
                <a:alpha val="74901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Text Box 7"/>
            <p:cNvSpPr txBox="1">
              <a:spLocks noChangeArrowheads="1"/>
            </p:cNvSpPr>
            <p:nvPr/>
          </p:nvSpPr>
          <p:spPr bwMode="auto">
            <a:xfrm>
              <a:off x="3936" y="2160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8209" name="Text Box 8"/>
            <p:cNvSpPr txBox="1">
              <a:spLocks noChangeArrowheads="1"/>
            </p:cNvSpPr>
            <p:nvPr/>
          </p:nvSpPr>
          <p:spPr bwMode="auto">
            <a:xfrm>
              <a:off x="3408" y="1872"/>
              <a:ext cx="576" cy="82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5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8210" name="Text Box 9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</p:grpSp>
      <p:grpSp>
        <p:nvGrpSpPr>
          <p:cNvPr id="8200" name="Group 10"/>
          <p:cNvGrpSpPr>
            <a:grpSpLocks/>
          </p:cNvGrpSpPr>
          <p:nvPr/>
        </p:nvGrpSpPr>
        <p:grpSpPr bwMode="auto">
          <a:xfrm>
            <a:off x="2133600" y="2209800"/>
            <a:ext cx="3352800" cy="3124200"/>
            <a:chOff x="1296" y="1296"/>
            <a:chExt cx="2112" cy="1968"/>
          </a:xfrm>
        </p:grpSpPr>
        <p:sp>
          <p:nvSpPr>
            <p:cNvPr id="8202" name="Oval 11"/>
            <p:cNvSpPr>
              <a:spLocks noChangeArrowheads="1"/>
            </p:cNvSpPr>
            <p:nvPr/>
          </p:nvSpPr>
          <p:spPr bwMode="auto">
            <a:xfrm>
              <a:off x="1296" y="1296"/>
              <a:ext cx="2112" cy="1968"/>
            </a:xfrm>
            <a:prstGeom prst="ellipse">
              <a:avLst/>
            </a:prstGeom>
            <a:solidFill>
              <a:schemeClr val="tx1">
                <a:alpha val="74901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8203" name="Text Box 12"/>
            <p:cNvSpPr txBox="1">
              <a:spLocks noChangeArrowheads="1"/>
            </p:cNvSpPr>
            <p:nvPr/>
          </p:nvSpPr>
          <p:spPr bwMode="auto">
            <a:xfrm>
              <a:off x="1344" y="2064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8204" name="Text Box 13"/>
            <p:cNvSpPr txBox="1">
              <a:spLocks noChangeArrowheads="1"/>
            </p:cNvSpPr>
            <p:nvPr/>
          </p:nvSpPr>
          <p:spPr bwMode="auto">
            <a:xfrm>
              <a:off x="1872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1 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8205" name="Text Box 14"/>
            <p:cNvSpPr txBox="1">
              <a:spLocks noChangeArrowheads="1"/>
            </p:cNvSpPr>
            <p:nvPr/>
          </p:nvSpPr>
          <p:spPr bwMode="auto">
            <a:xfrm>
              <a:off x="2448" y="1872"/>
              <a:ext cx="576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3</a:t>
              </a:r>
            </a:p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 4</a:t>
              </a:r>
            </a:p>
          </p:txBody>
        </p:sp>
      </p:grpSp>
      <p:sp>
        <p:nvSpPr>
          <p:cNvPr id="8201" name="Text Box 15"/>
          <p:cNvSpPr txBox="1">
            <a:spLocks noChangeArrowheads="1"/>
          </p:cNvSpPr>
          <p:nvPr/>
        </p:nvSpPr>
        <p:spPr bwMode="auto">
          <a:xfrm>
            <a:off x="3962400" y="4419600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sz="2800">
                <a:solidFill>
                  <a:schemeClr val="bg1"/>
                </a:solidFill>
                <a:latin typeface="Arial" charset="0"/>
                <a:sym typeface="Symbol" pitchFamily="18" charset="2"/>
              </a:rPr>
              <a:t>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8B530B5C-2FD1-41B9-947E-D7B8D4E2F253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Intersection of 3 Sets</a:t>
            </a:r>
          </a:p>
        </p:txBody>
      </p:sp>
      <p:grpSp>
        <p:nvGrpSpPr>
          <p:cNvPr id="9222" name="Group 13"/>
          <p:cNvGrpSpPr>
            <a:grpSpLocks/>
          </p:cNvGrpSpPr>
          <p:nvPr/>
        </p:nvGrpSpPr>
        <p:grpSpPr bwMode="auto">
          <a:xfrm>
            <a:off x="685800" y="1143000"/>
            <a:ext cx="8001000" cy="5181600"/>
            <a:chOff x="432" y="720"/>
            <a:chExt cx="5040" cy="3264"/>
          </a:xfrm>
        </p:grpSpPr>
        <p:sp>
          <p:nvSpPr>
            <p:cNvPr id="9223" name="Rectangle 2"/>
            <p:cNvSpPr>
              <a:spLocks noChangeArrowheads="1"/>
            </p:cNvSpPr>
            <p:nvPr/>
          </p:nvSpPr>
          <p:spPr bwMode="auto">
            <a:xfrm>
              <a:off x="432" y="720"/>
              <a:ext cx="5040" cy="3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0" hangingPunct="0"/>
              <a:r>
                <a:rPr lang="en-US" sz="4400">
                  <a:latin typeface="Arial" charset="0"/>
                </a:rPr>
                <a:t>U</a:t>
              </a:r>
            </a:p>
          </p:txBody>
        </p:sp>
        <p:sp>
          <p:nvSpPr>
            <p:cNvPr id="9224" name="Oval 3"/>
            <p:cNvSpPr>
              <a:spLocks noChangeArrowheads="1"/>
            </p:cNvSpPr>
            <p:nvPr/>
          </p:nvSpPr>
          <p:spPr bwMode="auto">
            <a:xfrm>
              <a:off x="1824" y="1920"/>
              <a:ext cx="2256" cy="2016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b" anchorCtr="1"/>
            <a:lstStyle/>
            <a:p>
              <a:pPr algn="ctr" eaLnBrk="0" hangingPunct="0"/>
              <a:r>
                <a:rPr lang="en-US" sz="3200">
                  <a:solidFill>
                    <a:schemeClr val="bg2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225" name="Oval 5"/>
            <p:cNvSpPr>
              <a:spLocks noChangeArrowheads="1"/>
            </p:cNvSpPr>
            <p:nvPr/>
          </p:nvSpPr>
          <p:spPr bwMode="auto">
            <a:xfrm>
              <a:off x="2640" y="816"/>
              <a:ext cx="2304" cy="2112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Text Box 6"/>
            <p:cNvSpPr txBox="1">
              <a:spLocks noChangeArrowheads="1"/>
            </p:cNvSpPr>
            <p:nvPr/>
          </p:nvSpPr>
          <p:spPr bwMode="auto">
            <a:xfrm>
              <a:off x="4320" y="1632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9227" name="Oval 7"/>
            <p:cNvSpPr>
              <a:spLocks noChangeArrowheads="1"/>
            </p:cNvSpPr>
            <p:nvPr/>
          </p:nvSpPr>
          <p:spPr bwMode="auto">
            <a:xfrm>
              <a:off x="960" y="816"/>
              <a:ext cx="2304" cy="2112"/>
            </a:xfrm>
            <a:prstGeom prst="ellipse">
              <a:avLst/>
            </a:prstGeom>
            <a:solidFill>
              <a:schemeClr val="tx1">
                <a:alpha val="65097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b"/>
            <a:lstStyle/>
            <a:p>
              <a:pPr algn="ctr" eaLnBrk="0" hangingPunct="0"/>
              <a:endParaRPr lang="en-US" sz="1800">
                <a:latin typeface="Arial" charset="0"/>
              </a:endParaRPr>
            </a:p>
          </p:txBody>
        </p:sp>
        <p:sp>
          <p:nvSpPr>
            <p:cNvPr id="9228" name="Text Box 8"/>
            <p:cNvSpPr txBox="1">
              <a:spLocks noChangeArrowheads="1"/>
            </p:cNvSpPr>
            <p:nvPr/>
          </p:nvSpPr>
          <p:spPr bwMode="auto">
            <a:xfrm>
              <a:off x="1632" y="1488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9229" name="Text Box 9"/>
            <p:cNvSpPr txBox="1">
              <a:spLocks noChangeArrowheads="1"/>
            </p:cNvSpPr>
            <p:nvPr/>
          </p:nvSpPr>
          <p:spPr bwMode="auto">
            <a:xfrm>
              <a:off x="2640" y="1968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9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B</a:t>
              </a:r>
              <a:r>
                <a:rPr lang="en-US" sz="19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19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230" name="Text Box 10"/>
            <p:cNvSpPr txBox="1">
              <a:spLocks noChangeArrowheads="1"/>
            </p:cNvSpPr>
            <p:nvPr/>
          </p:nvSpPr>
          <p:spPr bwMode="auto">
            <a:xfrm>
              <a:off x="3264" y="2400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B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231" name="Text Box 11"/>
            <p:cNvSpPr txBox="1">
              <a:spLocks noChangeArrowheads="1"/>
            </p:cNvSpPr>
            <p:nvPr/>
          </p:nvSpPr>
          <p:spPr bwMode="auto">
            <a:xfrm>
              <a:off x="2208" y="2400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232" name="Text Box 12"/>
            <p:cNvSpPr txBox="1">
              <a:spLocks noChangeArrowheads="1"/>
            </p:cNvSpPr>
            <p:nvPr/>
          </p:nvSpPr>
          <p:spPr bwMode="auto">
            <a:xfrm>
              <a:off x="2736" y="1488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A</a:t>
              </a:r>
              <a:r>
                <a:rPr lang="en-US" sz="1800">
                  <a:solidFill>
                    <a:schemeClr val="bg1"/>
                  </a:solidFill>
                  <a:latin typeface="Arial" charset="0"/>
                  <a:sym typeface="Symbol" pitchFamily="18" charset="2"/>
                </a:rPr>
                <a:t></a:t>
              </a: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40271FE0-595D-421C-A870-DAFE0B99DAB8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0772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Union, Intersection and the Universal Set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If A and B are both subsets of the same universal set U then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</a:t>
            </a:r>
            <a:r>
              <a:rPr lang="en-US" sz="2400" smtClean="0">
                <a:sym typeface="Symbol" pitchFamily="18" charset="2"/>
              </a:rPr>
              <a:t></a:t>
            </a:r>
            <a:r>
              <a:rPr lang="en-US" sz="2400" smtClean="0">
                <a:sym typeface="WP MathA" pitchFamily="2" charset="2"/>
              </a:rPr>
              <a:t> </a:t>
            </a:r>
            <a:r>
              <a:rPr lang="en-US" sz="2400" smtClean="0"/>
              <a:t>B </a:t>
            </a:r>
            <a:r>
              <a:rPr lang="en-US" sz="2400" smtClean="0">
                <a:sym typeface="Symbol" pitchFamily="18" charset="2"/>
              </a:rPr>
              <a:t> </a:t>
            </a:r>
            <a:r>
              <a:rPr lang="en-US" sz="2400" smtClean="0"/>
              <a:t> U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intersection of A and B is in the same universal set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</a:t>
            </a:r>
            <a:r>
              <a:rPr lang="en-US" sz="2400" smtClean="0">
                <a:sym typeface="Symbol" pitchFamily="18" charset="2"/>
              </a:rPr>
              <a:t></a:t>
            </a:r>
            <a:r>
              <a:rPr lang="en-US" sz="2400" smtClean="0"/>
              <a:t> B </a:t>
            </a:r>
            <a:r>
              <a:rPr lang="en-US" sz="2400" smtClean="0">
                <a:sym typeface="Symbol" pitchFamily="18" charset="2"/>
              </a:rPr>
              <a:t> </a:t>
            </a:r>
            <a:r>
              <a:rPr lang="en-US" sz="2400" smtClean="0"/>
              <a:t>U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union of A and B is in the same universal set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</a:t>
            </a:r>
            <a:r>
              <a:rPr lang="en-US" sz="2400" smtClean="0">
                <a:sym typeface="Symbol" pitchFamily="18" charset="2"/>
              </a:rPr>
              <a:t></a:t>
            </a:r>
            <a:r>
              <a:rPr lang="en-US" sz="2400" smtClean="0"/>
              <a:t> U = A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intersection of A and the universal set is 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</a:t>
            </a:r>
            <a:r>
              <a:rPr lang="en-US" sz="2400" smtClean="0">
                <a:sym typeface="Symbol" pitchFamily="18" charset="2"/>
              </a:rPr>
              <a:t></a:t>
            </a:r>
            <a:r>
              <a:rPr lang="en-US" sz="2400" smtClean="0"/>
              <a:t> U =</a:t>
            </a:r>
            <a:r>
              <a:rPr lang="en-US" sz="2400" smtClean="0">
                <a:sym typeface="Symbol" pitchFamily="18" charset="2"/>
              </a:rPr>
              <a:t> </a:t>
            </a:r>
            <a:r>
              <a:rPr lang="en-US" sz="2400" smtClean="0"/>
              <a:t>U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The union of A with the universal set is U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3 - </a:t>
            </a:r>
            <a:fld id="{6D71D5F0-2E66-48FF-9AA3-795A2F29AC61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Union, Intersection and Set Equality 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A and B are both non-empty subsets of the same universal set U then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If A </a:t>
            </a:r>
            <a:r>
              <a:rPr lang="en-US" smtClean="0">
                <a:sym typeface="Symbol" pitchFamily="18" charset="2"/>
              </a:rPr>
              <a:t></a:t>
            </a:r>
            <a:r>
              <a:rPr lang="en-US" smtClean="0">
                <a:sym typeface="WP MathA" pitchFamily="2" charset="2"/>
              </a:rPr>
              <a:t> </a:t>
            </a:r>
            <a:r>
              <a:rPr lang="en-US" smtClean="0"/>
              <a:t>B =  A </a:t>
            </a:r>
            <a:r>
              <a:rPr lang="en-US" smtClean="0">
                <a:sym typeface="Symbol" pitchFamily="18" charset="2"/>
              </a:rPr>
              <a:t></a:t>
            </a:r>
            <a:r>
              <a:rPr lang="en-US" smtClean="0"/>
              <a:t> B then  A = B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2650</TotalTime>
  <Words>1011</Words>
  <Application>Microsoft Office PowerPoint</Application>
  <PresentationFormat>On-screen Show (4:3)</PresentationFormat>
  <Paragraphs>260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Fireball</vt:lpstr>
      <vt:lpstr>Lecture 3 Operations on Sets</vt:lpstr>
      <vt:lpstr>Lecture Introduction</vt:lpstr>
      <vt:lpstr>Union </vt:lpstr>
      <vt:lpstr>Union</vt:lpstr>
      <vt:lpstr>Intersection</vt:lpstr>
      <vt:lpstr>Intersection of 2 Sets</vt:lpstr>
      <vt:lpstr>Intersection of 3 Sets</vt:lpstr>
      <vt:lpstr>Union, Intersection and the Universal Set</vt:lpstr>
      <vt:lpstr>Union, Intersection and Set Equality </vt:lpstr>
      <vt:lpstr>Disjoint Sets </vt:lpstr>
      <vt:lpstr>Complement w.r.t. the Universal Set</vt:lpstr>
      <vt:lpstr>Complement (or Difference)</vt:lpstr>
      <vt:lpstr>Symmetric Difference</vt:lpstr>
      <vt:lpstr>Symmetric Difference</vt:lpstr>
      <vt:lpstr>De Morgan’s Laws</vt:lpstr>
      <vt:lpstr>Algebraic Properties of Set Operations</vt:lpstr>
      <vt:lpstr>Inclusion-Exclusion Principle 1</vt:lpstr>
      <vt:lpstr>Inclusion-Exclusion Principle 2</vt:lpstr>
      <vt:lpstr>Intersection is a subset of Union</vt:lpstr>
      <vt:lpstr> Two Example Proofs for A  B</vt:lpstr>
      <vt:lpstr>Method of Proof:  A = B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on Sets</dc:title>
  <dc:creator>Bill Pine</dc:creator>
  <cp:lastModifiedBy>Bill</cp:lastModifiedBy>
  <cp:revision>102</cp:revision>
  <cp:lastPrinted>2012-01-26T21:35:09Z</cp:lastPrinted>
  <dcterms:created xsi:type="dcterms:W3CDTF">2003-01-26T23:29:36Z</dcterms:created>
  <dcterms:modified xsi:type="dcterms:W3CDTF">2014-09-02T21:51:10Z</dcterms:modified>
</cp:coreProperties>
</file>